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9" r:id="rId1"/>
  </p:sldMasterIdLst>
  <p:notesMasterIdLst>
    <p:notesMasterId r:id="rId12"/>
  </p:notesMasterIdLst>
  <p:handoutMasterIdLst>
    <p:handoutMasterId r:id="rId13"/>
  </p:handoutMasterIdLst>
  <p:sldIdLst>
    <p:sldId id="500" r:id="rId2"/>
    <p:sldId id="504" r:id="rId3"/>
    <p:sldId id="505" r:id="rId4"/>
    <p:sldId id="508" r:id="rId5"/>
    <p:sldId id="509" r:id="rId6"/>
    <p:sldId id="512" r:id="rId7"/>
    <p:sldId id="510" r:id="rId8"/>
    <p:sldId id="511" r:id="rId9"/>
    <p:sldId id="450" r:id="rId10"/>
    <p:sldId id="445" r:id="rId11"/>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1A1"/>
    <a:srgbClr val="89AA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84" autoAdjust="0"/>
    <p:restoredTop sz="96115" autoAdjust="0"/>
  </p:normalViewPr>
  <p:slideViewPr>
    <p:cSldViewPr snapToGrid="0">
      <p:cViewPr>
        <p:scale>
          <a:sx n="100" d="100"/>
          <a:sy n="100" d="100"/>
        </p:scale>
        <p:origin x="-125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329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BB3912C7-CF6D-4ADF-9387-C17C4A4C2988}" type="datetimeFigureOut">
              <a:rPr lang="de-DE"/>
              <a:pPr>
                <a:defRPr/>
              </a:pPr>
              <a:t>31.10.2016</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E47A056B-B6F4-48F6-A601-B4C930E73251}" type="slidenum">
              <a:rPr lang="de-DE"/>
              <a:pPr>
                <a:defRPr/>
              </a:pPr>
              <a:t>‹Nr.›</a:t>
            </a:fld>
            <a:endParaRPr lang="de-DE"/>
          </a:p>
        </p:txBody>
      </p:sp>
    </p:spTree>
    <p:extLst>
      <p:ext uri="{BB962C8B-B14F-4D97-AF65-F5344CB8AC3E}">
        <p14:creationId xmlns:p14="http://schemas.microsoft.com/office/powerpoint/2010/main" val="1955819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A24770A0-151E-4C1F-AB0F-66D9D5F798AE}" type="datetimeFigureOut">
              <a:rPr lang="de-DE"/>
              <a:pPr>
                <a:defRPr/>
              </a:pPr>
              <a:t>31.10.2016</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noProof="0" smtClean="0"/>
              <a:t>Textmasterformat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DE" noProof="0"/>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0512F7B-C7D8-475A-B620-1FC0224F55E3}" type="slidenum">
              <a:rPr lang="de-DE"/>
              <a:pPr>
                <a:defRPr/>
              </a:pPr>
              <a:t>‹Nr.›</a:t>
            </a:fld>
            <a:endParaRPr lang="de-DE"/>
          </a:p>
        </p:txBody>
      </p:sp>
    </p:spTree>
    <p:extLst>
      <p:ext uri="{BB962C8B-B14F-4D97-AF65-F5344CB8AC3E}">
        <p14:creationId xmlns:p14="http://schemas.microsoft.com/office/powerpoint/2010/main" val="18768880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3587" cy="3429000"/>
          </a:xfrm>
        </p:spPr>
      </p:sp>
      <p:sp>
        <p:nvSpPr>
          <p:cNvPr id="3" name="Notes Placeholder 2"/>
          <p:cNvSpPr>
            <a:spLocks noGrp="1"/>
          </p:cNvSpPr>
          <p:nvPr>
            <p:ph type="body" idx="1"/>
          </p:nvPr>
        </p:nvSpPr>
        <p:spPr/>
        <p:txBody>
          <a:bodyPr>
            <a:normAutofit/>
          </a:bodyPr>
          <a:lstStyle/>
          <a:p>
            <a:endParaRPr lang="de-DE" dirty="0"/>
          </a:p>
        </p:txBody>
      </p:sp>
      <p:sp>
        <p:nvSpPr>
          <p:cNvPr id="4" name="Slide Number Placeholder 3"/>
          <p:cNvSpPr>
            <a:spLocks noGrp="1"/>
          </p:cNvSpPr>
          <p:nvPr>
            <p:ph type="sldNum" sz="quarter" idx="10"/>
          </p:nvPr>
        </p:nvSpPr>
        <p:spPr/>
        <p:txBody>
          <a:bodyPr/>
          <a:lstStyle/>
          <a:p>
            <a:fld id="{39105E2A-F413-46E7-8954-92A7BBEFECBA}" type="slidenum">
              <a:rPr lang="de-DE" smtClean="0"/>
              <a:pPr/>
              <a:t>9</a:t>
            </a:fld>
            <a:endParaRPr lang="de-DE"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a:defRPr/>
            </a:pPr>
            <a:fld id="{70512F7B-C7D8-475A-B620-1FC0224F55E3}" type="slidenum">
              <a:rPr lang="de-DE" smtClean="0"/>
              <a:pPr>
                <a:defRPr/>
              </a:pPr>
              <a:t>10</a:t>
            </a:fld>
            <a:endParaRPr lang="de-DE"/>
          </a:p>
        </p:txBody>
      </p:sp>
    </p:spTree>
    <p:extLst>
      <p:ext uri="{BB962C8B-B14F-4D97-AF65-F5344CB8AC3E}">
        <p14:creationId xmlns:p14="http://schemas.microsoft.com/office/powerpoint/2010/main" val="20700077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685800" y="2130425"/>
            <a:ext cx="7772400" cy="1470025"/>
          </a:xfrm>
        </p:spPr>
        <p:txBody>
          <a:bodyPr/>
          <a:lstStyle>
            <a:lvl1pPr>
              <a:defRPr sz="2400">
                <a:solidFill>
                  <a:srgbClr val="0061A1"/>
                </a:solidFill>
              </a:defRPr>
            </a:lvl1pPr>
          </a:lstStyle>
          <a:p>
            <a:r>
              <a:rPr lang="de-DE" dirty="0" smtClean="0"/>
              <a:t>ARIAS Working Session</a:t>
            </a:r>
            <a:br>
              <a:rPr lang="de-DE" dirty="0" smtClean="0"/>
            </a:br>
            <a:r>
              <a:rPr lang="de-DE" dirty="0" smtClean="0"/>
              <a:t>„</a:t>
            </a:r>
            <a:r>
              <a:rPr lang="en-US" dirty="0" smtClean="0"/>
              <a:t>Appeals in Arbitration? The National Approaches”</a:t>
            </a:r>
            <a:endParaRPr lang="de-DE" dirty="0"/>
          </a:p>
        </p:txBody>
      </p:sp>
      <p:sp>
        <p:nvSpPr>
          <p:cNvPr id="3" name="Untertitel 2"/>
          <p:cNvSpPr>
            <a:spLocks noGrp="1"/>
          </p:cNvSpPr>
          <p:nvPr>
            <p:ph type="subTitle" idx="1" hasCustomPrompt="1"/>
          </p:nvPr>
        </p:nvSpPr>
        <p:spPr>
          <a:xfrm>
            <a:off x="661917" y="3088660"/>
            <a:ext cx="6400800" cy="1752600"/>
          </a:xfrm>
          <a:prstGeom prst="rect">
            <a:avLst/>
          </a:prstGeo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b="1" dirty="0" smtClean="0"/>
              <a:t>VI </a:t>
            </a:r>
            <a:r>
              <a:rPr lang="en-US" b="1" dirty="0" err="1" smtClean="0"/>
              <a:t>th</a:t>
            </a:r>
            <a:r>
              <a:rPr lang="en-US" b="1" dirty="0" smtClean="0"/>
              <a:t> AIDA EUROPE CONFERENCE</a:t>
            </a:r>
            <a:br>
              <a:rPr lang="en-US" b="1" dirty="0" smtClean="0"/>
            </a:br>
            <a:r>
              <a:rPr lang="en-US" b="1" dirty="0" smtClean="0"/>
              <a:t>Vienna - 3 and 4 November 2016</a:t>
            </a:r>
            <a:endParaRPr lang="de-DE" dirty="0"/>
          </a:p>
        </p:txBody>
      </p:sp>
      <p:sp>
        <p:nvSpPr>
          <p:cNvPr id="11" name="Textfeld 2"/>
          <p:cNvSpPr txBox="1">
            <a:spLocks noChangeArrowheads="1"/>
          </p:cNvSpPr>
          <p:nvPr userDrawn="1"/>
        </p:nvSpPr>
        <p:spPr bwMode="auto">
          <a:xfrm>
            <a:off x="554796" y="5820317"/>
            <a:ext cx="2352781" cy="877163"/>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de-DE" sz="1600" dirty="0">
                <a:solidFill>
                  <a:srgbClr val="00B0F0"/>
                </a:solidFill>
                <a:effectLst/>
                <a:latin typeface="Constantia"/>
                <a:ea typeface="Calibri"/>
                <a:cs typeface="Times New Roman"/>
              </a:rPr>
              <a:t>ars FinanzRecht</a:t>
            </a:r>
            <a:r>
              <a:rPr lang="de-DE" sz="1600" dirty="0" smtClean="0">
                <a:solidFill>
                  <a:srgbClr val="00B0F0"/>
                </a:solidFill>
                <a:effectLst/>
                <a:latin typeface="Constantia"/>
                <a:ea typeface="Calibri"/>
                <a:cs typeface="Times New Roman"/>
              </a:rPr>
              <a:t>®</a:t>
            </a:r>
            <a:br>
              <a:rPr lang="de-DE" sz="1600" dirty="0" smtClean="0">
                <a:solidFill>
                  <a:srgbClr val="00B0F0"/>
                </a:solidFill>
                <a:effectLst/>
                <a:latin typeface="Constantia"/>
                <a:ea typeface="Calibri"/>
                <a:cs typeface="Times New Roman"/>
              </a:rPr>
            </a:br>
            <a:endParaRPr lang="de-DE" sz="800" dirty="0">
              <a:effectLst/>
              <a:latin typeface="Calibri"/>
              <a:ea typeface="Calibri"/>
              <a:cs typeface="Times New Roman"/>
            </a:endParaRPr>
          </a:p>
          <a:p>
            <a:pPr>
              <a:spcAft>
                <a:spcPts val="0"/>
              </a:spcAft>
            </a:pPr>
            <a:r>
              <a:rPr lang="de-DE" sz="900" b="1" dirty="0">
                <a:effectLst/>
                <a:latin typeface="Verdana"/>
                <a:ea typeface="Calibri"/>
                <a:cs typeface="Times New Roman"/>
              </a:rPr>
              <a:t>PartGmbB</a:t>
            </a:r>
            <a:endParaRPr lang="de-DE" sz="900" dirty="0">
              <a:effectLst/>
              <a:latin typeface="Calibri"/>
              <a:ea typeface="Calibri"/>
              <a:cs typeface="Times New Roman"/>
            </a:endParaRPr>
          </a:p>
          <a:p>
            <a:pPr>
              <a:spcAft>
                <a:spcPts val="0"/>
              </a:spcAft>
            </a:pPr>
            <a:r>
              <a:rPr lang="de-DE" sz="900" b="1" dirty="0">
                <a:effectLst/>
                <a:latin typeface="Verdana"/>
                <a:ea typeface="Calibri"/>
                <a:cs typeface="Times New Roman"/>
              </a:rPr>
              <a:t>Dr. Froehlich &amp; Dr. Schwepcke</a:t>
            </a:r>
            <a:endParaRPr lang="de-DE" sz="900" dirty="0">
              <a:effectLst/>
              <a:latin typeface="Calibri"/>
              <a:ea typeface="Calibri"/>
              <a:cs typeface="Times New Roman"/>
            </a:endParaRPr>
          </a:p>
          <a:p>
            <a:pPr>
              <a:spcAft>
                <a:spcPts val="0"/>
              </a:spcAft>
            </a:pPr>
            <a:r>
              <a:rPr lang="de-DE" sz="900" b="1" dirty="0">
                <a:effectLst/>
                <a:latin typeface="Verdana"/>
                <a:ea typeface="Calibri"/>
                <a:cs typeface="Times New Roman"/>
              </a:rPr>
              <a:t>Rechtsanwälte &amp; Schiedsrichter</a:t>
            </a:r>
            <a:endParaRPr lang="de-DE" sz="900" dirty="0">
              <a:effectLst/>
              <a:latin typeface="Calibri"/>
              <a:ea typeface="Calibri"/>
              <a:cs typeface="Times New Roman"/>
            </a:endParaRPr>
          </a:p>
        </p:txBody>
      </p:sp>
      <p:sp>
        <p:nvSpPr>
          <p:cNvPr id="10" name="txtToAddress0"/>
          <p:cNvSpPr txBox="1">
            <a:spLocks noChangeArrowheads="1"/>
          </p:cNvSpPr>
          <p:nvPr userDrawn="1"/>
        </p:nvSpPr>
        <p:spPr bwMode="auto">
          <a:xfrm>
            <a:off x="3639396" y="6111209"/>
            <a:ext cx="2218311" cy="51701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spcBef>
                <a:spcPts val="500"/>
              </a:spcBef>
              <a:spcAft>
                <a:spcPts val="500"/>
              </a:spcAft>
            </a:pPr>
            <a:r>
              <a:rPr kumimoji="0" lang="de-DE" sz="600" b="0" i="0" u="none" strike="noStrike" cap="none" normalizeH="0" baseline="0" dirty="0" smtClean="0">
                <a:ln>
                  <a:noFill/>
                </a:ln>
                <a:solidFill>
                  <a:srgbClr val="0061A1"/>
                </a:solidFill>
                <a:effectLst/>
                <a:latin typeface="Arial" pitchFamily="34" charset="0"/>
                <a:cs typeface="Arial" pitchFamily="34" charset="0"/>
              </a:rPr>
              <a:t>ARIAS </a:t>
            </a:r>
            <a:r>
              <a:rPr kumimoji="0" lang="de-DE" sz="600" b="0" i="0" u="none" strike="noStrike" cap="none" normalizeH="0" baseline="0" dirty="0" smtClean="0">
                <a:ln>
                  <a:noFill/>
                </a:ln>
                <a:solidFill>
                  <a:srgbClr val="0061A1"/>
                </a:solidFill>
                <a:effectLst/>
                <a:latin typeface="Arial" pitchFamily="34" charset="0"/>
                <a:cs typeface="Arial" pitchFamily="34" charset="0"/>
              </a:rPr>
              <a:t>Deutschland </a:t>
            </a:r>
            <a:r>
              <a:rPr kumimoji="0" lang="de-DE" sz="600" b="0" i="0" u="none" strike="noStrike" cap="none" normalizeH="0" baseline="0" dirty="0" smtClean="0">
                <a:ln>
                  <a:noFill/>
                </a:ln>
                <a:solidFill>
                  <a:srgbClr val="0061A1"/>
                </a:solidFill>
                <a:effectLst/>
                <a:latin typeface="Arial" pitchFamily="34" charset="0"/>
                <a:cs typeface="Arial" pitchFamily="34" charset="0"/>
              </a:rPr>
              <a:t>e. V., Hamburg</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Geschäftsstelle Starnberg</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AIDA Reinsurance &amp; Insurance Arbitration Society </a:t>
            </a:r>
            <a:r>
              <a:rPr kumimoji="0" lang="de-DE" sz="600" b="0" i="0" u="none" strike="noStrike" cap="none" normalizeH="0" baseline="0" dirty="0" smtClean="0">
                <a:ln>
                  <a:noFill/>
                </a:ln>
                <a:solidFill>
                  <a:srgbClr val="0061A1"/>
                </a:solidFill>
                <a:effectLst/>
                <a:latin typeface="Arial" pitchFamily="34" charset="0"/>
                <a:cs typeface="Arial" pitchFamily="34" charset="0"/>
              </a:rPr>
              <a:t>Deutschland</a:t>
            </a:r>
            <a:r>
              <a:rPr kumimoji="0" lang="de-DE" sz="600" b="0" i="0" u="none" strike="noStrike" cap="none" normalizeH="0" baseline="0" dirty="0" smtClean="0">
                <a:ln>
                  <a:noFill/>
                </a:ln>
                <a:solidFill>
                  <a:srgbClr val="0061A1"/>
                </a:solidFill>
                <a:effectLst/>
                <a:latin typeface="Arial" pitchFamily="34" charset="0"/>
                <a:cs typeface="Arial" pitchFamily="34" charset="0"/>
              </a:rPr>
              <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ars FinanzRecht PartG </a:t>
            </a:r>
            <a:r>
              <a:rPr kumimoji="0" lang="de-DE" sz="600" b="0" i="0" u="none" strike="noStrike" cap="none" normalizeH="0" baseline="0" dirty="0" err="1" smtClean="0">
                <a:ln>
                  <a:noFill/>
                </a:ln>
                <a:solidFill>
                  <a:srgbClr val="0061A1"/>
                </a:solidFill>
                <a:effectLst/>
                <a:latin typeface="Arial" pitchFamily="34" charset="0"/>
                <a:cs typeface="Arial" pitchFamily="34" charset="0"/>
              </a:rPr>
              <a:t>mbB</a:t>
            </a:r>
            <a:r>
              <a:rPr kumimoji="0" lang="de-DE" sz="600" b="0" i="0" u="none" strike="noStrike" cap="none" normalizeH="0" baseline="0" dirty="0" smtClean="0">
                <a:ln>
                  <a:noFill/>
                </a:ln>
                <a:solidFill>
                  <a:srgbClr val="0061A1"/>
                </a:solidFill>
                <a:effectLst/>
                <a:latin typeface="Arial" pitchFamily="34" charset="0"/>
                <a:cs typeface="Arial" pitchFamily="34" charset="0"/>
              </a:rPr>
              <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Rechtsanwälte &amp; Schiedsrichter</a:t>
            </a:r>
            <a:r>
              <a:rPr kumimoji="0" lang="de-DE" sz="600" b="0" i="0" u="none" strike="noStrike" cap="none" normalizeH="0" baseline="0" noProof="1" smtClean="0">
                <a:ln>
                  <a:noFill/>
                </a:ln>
                <a:solidFill>
                  <a:srgbClr val="0061A1"/>
                </a:solidFill>
                <a:effectLst/>
                <a:latin typeface="Arial" pitchFamily="34" charset="0"/>
                <a:cs typeface="Arial" pitchFamily="34" charset="0"/>
              </a:rPr>
              <a:t/>
            </a:r>
            <a:br>
              <a:rPr kumimoji="0" lang="de-DE" sz="600" b="0" i="0" u="none" strike="noStrike" cap="none" normalizeH="0" baseline="0" noProof="1" smtClean="0">
                <a:ln>
                  <a:noFill/>
                </a:ln>
                <a:solidFill>
                  <a:srgbClr val="0061A1"/>
                </a:solidFill>
                <a:effectLst/>
                <a:latin typeface="Arial" pitchFamily="34" charset="0"/>
                <a:cs typeface="Arial" pitchFamily="34" charset="0"/>
              </a:rPr>
            </a:br>
            <a:r>
              <a:rPr kumimoji="0" lang="de-DE" sz="600" b="0" i="0" u="none" strike="noStrike" cap="none" normalizeH="0" baseline="0" noProof="1" smtClean="0">
                <a:ln>
                  <a:noFill/>
                </a:ln>
                <a:solidFill>
                  <a:srgbClr val="0061A1"/>
                </a:solidFill>
                <a:effectLst/>
                <a:latin typeface="Arial" pitchFamily="34" charset="0"/>
                <a:cs typeface="Arial" pitchFamily="34" charset="0"/>
              </a:rPr>
              <a:t>Max-Emanuel-Str. 5, 82319 Starnberg, Deutschland</a:t>
            </a:r>
            <a:endParaRPr lang="de-DE" sz="1200" noProof="1">
              <a:solidFill>
                <a:srgbClr val="0061A1"/>
              </a:solidFill>
              <a:latin typeface="Arial" pitchFamily="34" charset="0"/>
              <a:cs typeface="Arial" pitchFamily="34" charset="0"/>
            </a:endParaRPr>
          </a:p>
        </p:txBody>
      </p:sp>
      <p:pic>
        <p:nvPicPr>
          <p:cNvPr id="97283" name="Picture 3" descr="B:\ARIAS_Europe\ARIAS Deutschland\Logo AIDA Europ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57708" y="323850"/>
            <a:ext cx="2625892" cy="1543050"/>
          </a:xfrm>
          <a:prstGeom prst="rect">
            <a:avLst/>
          </a:prstGeom>
          <a:noFill/>
          <a:extLst>
            <a:ext uri="{909E8E84-426E-40DD-AFC4-6F175D3DCCD1}">
              <a14:hiddenFill xmlns:a14="http://schemas.microsoft.com/office/drawing/2010/main">
                <a:solidFill>
                  <a:srgbClr val="FFFFFF"/>
                </a:solidFill>
              </a14:hiddenFill>
            </a:ext>
          </a:extLst>
        </p:spPr>
      </p:pic>
      <p:pic>
        <p:nvPicPr>
          <p:cNvPr id="97284" name="Picture 4" descr="B:\ARIAS_Europe\ARIAS Deutschland\Logo ARIAS Germany.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864376" y="5830219"/>
            <a:ext cx="1733550" cy="8675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5" name="Gerade Verbindung 4"/>
          <p:cNvCxnSpPr/>
          <p:nvPr userDrawn="1"/>
        </p:nvCxnSpPr>
        <p:spPr>
          <a:xfrm>
            <a:off x="495255" y="802085"/>
            <a:ext cx="816840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title"/>
          </p:nvPr>
        </p:nvSpPr>
        <p:spPr>
          <a:xfrm>
            <a:off x="495255" y="163827"/>
            <a:ext cx="8424862" cy="369332"/>
          </a:xfrm>
        </p:spPr>
        <p:txBody>
          <a:bodyPr/>
          <a:lstStyle/>
          <a:p>
            <a:r>
              <a:rPr lang="en-US" noProof="0" dirty="0" smtClean="0"/>
              <a:t>Click to edit Master title style</a:t>
            </a:r>
            <a:endParaRPr lang="en-US" noProof="0" dirty="0"/>
          </a:p>
        </p:txBody>
      </p:sp>
      <p:sp>
        <p:nvSpPr>
          <p:cNvPr id="13" name="Subtitle0"/>
          <p:cNvSpPr>
            <a:spLocks noGrp="1"/>
          </p:cNvSpPr>
          <p:nvPr>
            <p:ph type="body" idx="13"/>
          </p:nvPr>
        </p:nvSpPr>
        <p:spPr>
          <a:xfrm>
            <a:off x="495255" y="519511"/>
            <a:ext cx="8424000" cy="307777"/>
          </a:xfrm>
        </p:spPr>
        <p:txBody>
          <a:bodyPr rtlCol="0">
            <a:spAutoFit/>
          </a:bodyPr>
          <a:lstStyle>
            <a:lvl1pPr marL="0" indent="0" algn="l" defTabSz="914134" rtl="0" eaLnBrk="1" latinLnBrk="0" hangingPunct="1">
              <a:spcBef>
                <a:spcPct val="0"/>
              </a:spcBef>
              <a:buNone/>
              <a:defRPr lang="en-US" sz="2000" b="0" kern="1200" noProof="0" dirty="0" smtClean="0">
                <a:solidFill>
                  <a:srgbClr val="0061A1"/>
                </a:solidFill>
                <a:latin typeface="+mj-lt"/>
                <a:ea typeface="+mj-ea"/>
                <a:cs typeface="+mj-cs"/>
              </a:defRPr>
            </a:lvl1pPr>
            <a:lvl2pPr marL="457068" indent="0">
              <a:buNone/>
              <a:defRPr sz="2000" b="1"/>
            </a:lvl2pPr>
            <a:lvl3pPr marL="914134" indent="0">
              <a:buNone/>
              <a:defRPr sz="1800" b="1"/>
            </a:lvl3pPr>
            <a:lvl4pPr marL="1371202" indent="0">
              <a:buNone/>
              <a:defRPr sz="1600" b="1"/>
            </a:lvl4pPr>
            <a:lvl5pPr marL="1828270" indent="0">
              <a:buNone/>
              <a:defRPr sz="1600" b="1"/>
            </a:lvl5pPr>
            <a:lvl6pPr marL="2285338" indent="0">
              <a:buNone/>
              <a:defRPr sz="1600" b="1"/>
            </a:lvl6pPr>
            <a:lvl7pPr marL="2742404" indent="0">
              <a:buNone/>
              <a:defRPr sz="1600" b="1"/>
            </a:lvl7pPr>
            <a:lvl8pPr marL="3199472" indent="0">
              <a:buNone/>
              <a:defRPr sz="1600" b="1"/>
            </a:lvl8pPr>
            <a:lvl9pPr marL="3656540" indent="0">
              <a:buNone/>
              <a:defRPr sz="1600" b="1"/>
            </a:lvl9pPr>
          </a:lstStyle>
          <a:p>
            <a:pPr lvl="0"/>
            <a:r>
              <a:rPr lang="en-US" noProof="0" dirty="0" smtClean="0"/>
              <a:t>Click to edit Master text styles</a:t>
            </a:r>
          </a:p>
        </p:txBody>
      </p:sp>
      <p:sp>
        <p:nvSpPr>
          <p:cNvPr id="14" name="Content Placeholder 2"/>
          <p:cNvSpPr>
            <a:spLocks noGrp="1"/>
          </p:cNvSpPr>
          <p:nvPr>
            <p:ph idx="14"/>
          </p:nvPr>
        </p:nvSpPr>
        <p:spPr>
          <a:xfrm>
            <a:off x="511353" y="1022751"/>
            <a:ext cx="8424000" cy="5040311"/>
          </a:xfrm>
        </p:spPr>
        <p:txBody>
          <a:bodyPr/>
          <a:lstStyle>
            <a:lvl1pPr>
              <a:spcBef>
                <a:spcPts val="1000"/>
              </a:spcBef>
              <a:defRPr/>
            </a:lvl1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6" name="txtToAddress0"/>
          <p:cNvSpPr txBox="1">
            <a:spLocks noChangeArrowheads="1"/>
          </p:cNvSpPr>
          <p:nvPr userDrawn="1"/>
        </p:nvSpPr>
        <p:spPr bwMode="auto">
          <a:xfrm>
            <a:off x="4387151" y="6300423"/>
            <a:ext cx="2051749" cy="51701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spcBef>
                <a:spcPts val="500"/>
              </a:spcBef>
              <a:spcAft>
                <a:spcPts val="500"/>
              </a:spcAft>
            </a:pPr>
            <a:r>
              <a:rPr kumimoji="0" lang="de-DE" sz="600" b="0" i="0" u="none" strike="noStrike" cap="none" normalizeH="0" baseline="0" dirty="0" smtClean="0">
                <a:ln>
                  <a:noFill/>
                </a:ln>
                <a:solidFill>
                  <a:srgbClr val="0061A1"/>
                </a:solidFill>
                <a:effectLst/>
                <a:latin typeface="Arial" pitchFamily="34" charset="0"/>
                <a:cs typeface="Arial" pitchFamily="34" charset="0"/>
              </a:rPr>
              <a:t>ARIAS </a:t>
            </a:r>
            <a:r>
              <a:rPr kumimoji="0" lang="de-DE" sz="600" b="0" i="0" u="none" strike="noStrike" cap="none" normalizeH="0" baseline="0" dirty="0" smtClean="0">
                <a:ln>
                  <a:noFill/>
                </a:ln>
                <a:solidFill>
                  <a:srgbClr val="0061A1"/>
                </a:solidFill>
                <a:effectLst/>
                <a:latin typeface="Arial" pitchFamily="34" charset="0"/>
                <a:cs typeface="Arial" pitchFamily="34" charset="0"/>
              </a:rPr>
              <a:t>Deutschland e</a:t>
            </a:r>
            <a:r>
              <a:rPr kumimoji="0" lang="de-DE" sz="600" b="0" i="0" u="none" strike="noStrike" cap="none" normalizeH="0" baseline="0" dirty="0" smtClean="0">
                <a:ln>
                  <a:noFill/>
                </a:ln>
                <a:solidFill>
                  <a:srgbClr val="0061A1"/>
                </a:solidFill>
                <a:effectLst/>
                <a:latin typeface="Arial" pitchFamily="34" charset="0"/>
                <a:cs typeface="Arial" pitchFamily="34" charset="0"/>
              </a:rPr>
              <a:t>. V., Hamburg</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Geschäftsstelle Starnberg</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ars FinanzRecht PartG </a:t>
            </a:r>
            <a:r>
              <a:rPr kumimoji="0" lang="de-DE" sz="600" b="0" i="0" u="none" strike="noStrike" cap="none" normalizeH="0" baseline="0" dirty="0" err="1" smtClean="0">
                <a:ln>
                  <a:noFill/>
                </a:ln>
                <a:solidFill>
                  <a:srgbClr val="0061A1"/>
                </a:solidFill>
                <a:effectLst/>
                <a:latin typeface="Arial" pitchFamily="34" charset="0"/>
                <a:cs typeface="Arial" pitchFamily="34" charset="0"/>
              </a:rPr>
              <a:t>mbB</a:t>
            </a:r>
            <a:r>
              <a:rPr kumimoji="0" lang="de-DE" sz="600" b="0" i="0" u="none" strike="noStrike" cap="none" normalizeH="0" baseline="0" dirty="0" smtClean="0">
                <a:ln>
                  <a:noFill/>
                </a:ln>
                <a:solidFill>
                  <a:srgbClr val="0061A1"/>
                </a:solidFill>
                <a:effectLst/>
                <a:latin typeface="Arial" pitchFamily="34" charset="0"/>
                <a:cs typeface="Arial" pitchFamily="34" charset="0"/>
              </a:rPr>
              <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Rechtsanwälte &amp; Schiedsrichter</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noProof="1" smtClean="0">
                <a:ln>
                  <a:noFill/>
                </a:ln>
                <a:solidFill>
                  <a:srgbClr val="0061A1"/>
                </a:solidFill>
                <a:effectLst/>
                <a:latin typeface="Arial" pitchFamily="34" charset="0"/>
                <a:cs typeface="Arial" pitchFamily="34" charset="0"/>
              </a:rPr>
              <a:t>Max-Emanuel-Str. 5, 82319 Starnberg, Deutschland</a:t>
            </a:r>
            <a:endParaRPr lang="de-DE" sz="1200" noProof="1">
              <a:solidFill>
                <a:srgbClr val="0061A1"/>
              </a:solidFill>
              <a:latin typeface="Arial" pitchFamily="34" charset="0"/>
              <a:cs typeface="Arial" pitchFamily="34" charset="0"/>
            </a:endParaRPr>
          </a:p>
        </p:txBody>
      </p:sp>
      <p:sp>
        <p:nvSpPr>
          <p:cNvPr id="21" name="Datumsplatzhalter 3"/>
          <p:cNvSpPr txBox="1">
            <a:spLocks/>
          </p:cNvSpPr>
          <p:nvPr/>
        </p:nvSpPr>
        <p:spPr>
          <a:xfrm>
            <a:off x="3083599" y="6298060"/>
            <a:ext cx="950360" cy="235387"/>
          </a:xfrm>
          <a:prstGeom prst="rect">
            <a:avLst/>
          </a:prstGeom>
        </p:spPr>
        <p:txBody>
          <a:bodyPr/>
          <a:lstStyle>
            <a:defPPr>
              <a:defRPr lang="de-DE"/>
            </a:defPPr>
            <a:lvl1pPr algn="l" rtl="0" fontAlgn="base">
              <a:spcBef>
                <a:spcPct val="0"/>
              </a:spcBef>
              <a:spcAft>
                <a:spcPct val="0"/>
              </a:spcAft>
              <a:defRPr kumimoji="0" lang="de-DE" sz="600" b="0" i="0" u="none" strike="noStrike" kern="1200" cap="none" normalizeH="0" baseline="0" smtClean="0">
                <a:ln>
                  <a:noFill/>
                </a:ln>
                <a:solidFill>
                  <a:srgbClr val="0061A1"/>
                </a:solidFill>
                <a:effectLst/>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42EA0A4D-E491-476B-B9E3-6A1EBC89092F}" type="datetime1">
              <a:rPr lang="de-DE" smtClean="0"/>
              <a:pPr>
                <a:defRPr/>
              </a:pPr>
              <a:t>31.10.2016</a:t>
            </a:fld>
            <a:endParaRPr lang="de-DE" dirty="0"/>
          </a:p>
        </p:txBody>
      </p:sp>
      <p:sp>
        <p:nvSpPr>
          <p:cNvPr id="22" name="Foliennummernplatzhalter 5"/>
          <p:cNvSpPr txBox="1">
            <a:spLocks/>
          </p:cNvSpPr>
          <p:nvPr/>
        </p:nvSpPr>
        <p:spPr>
          <a:xfrm>
            <a:off x="3081338" y="6550492"/>
            <a:ext cx="952442" cy="194423"/>
          </a:xfrm>
          <a:prstGeom prst="rect">
            <a:avLst/>
          </a:prstGeom>
        </p:spPr>
        <p:txBody>
          <a:bodyPr/>
          <a:lstStyle>
            <a:defPPr>
              <a:defRPr lang="de-DE"/>
            </a:defPPr>
            <a:lvl1pPr algn="r" rtl="0" fontAlgn="base">
              <a:spcBef>
                <a:spcPct val="0"/>
              </a:spcBef>
              <a:spcAft>
                <a:spcPct val="0"/>
              </a:spcAft>
              <a:defRPr kumimoji="0" lang="de-DE" sz="600" b="0" i="0" u="none" strike="noStrike" kern="1200" cap="none" normalizeH="0" baseline="0" smtClean="0">
                <a:ln>
                  <a:noFill/>
                </a:ln>
                <a:solidFill>
                  <a:schemeClr val="tx1"/>
                </a:solidFill>
                <a:effectLst/>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de-DE" smtClean="0"/>
              <a:t> </a:t>
            </a:r>
            <a:fld id="{6025F6C1-8205-4FD8-AD81-6E4A82ADBE8E}" type="slidenum">
              <a:rPr lang="de-DE" smtClean="0">
                <a:solidFill>
                  <a:srgbClr val="0061A1"/>
                </a:solidFill>
              </a:rPr>
              <a:pPr>
                <a:defRPr/>
              </a:pPr>
              <a:t>‹Nr.›</a:t>
            </a:fld>
            <a:endParaRPr lang="de-DE" dirty="0" err="1">
              <a:solidFill>
                <a:srgbClr val="0061A1"/>
              </a:solidFill>
            </a:endParaRPr>
          </a:p>
        </p:txBody>
      </p:sp>
      <p:sp>
        <p:nvSpPr>
          <p:cNvPr id="23" name="Textfeld 22"/>
          <p:cNvSpPr txBox="1"/>
          <p:nvPr/>
        </p:nvSpPr>
        <p:spPr>
          <a:xfrm>
            <a:off x="3074024" y="6541197"/>
            <a:ext cx="381836" cy="184666"/>
          </a:xfrm>
          <a:prstGeom prst="rect">
            <a:avLst/>
          </a:prstGeom>
          <a:noFill/>
        </p:spPr>
        <p:txBody>
          <a:bodyPr wrap="none" rtlCol="0">
            <a:spAutoFit/>
          </a:bodyPr>
          <a:lstStyle/>
          <a:p>
            <a:r>
              <a:rPr kumimoji="0" lang="de-DE" sz="600" b="0" i="0" u="none" strike="noStrike" kern="1200" cap="none" normalizeH="0" baseline="0" dirty="0" smtClean="0">
                <a:ln>
                  <a:noFill/>
                </a:ln>
                <a:solidFill>
                  <a:srgbClr val="0061A1"/>
                </a:solidFill>
                <a:effectLst/>
                <a:latin typeface="Arial" pitchFamily="34" charset="0"/>
                <a:ea typeface="+mn-ea"/>
                <a:cs typeface="Arial" pitchFamily="34" charset="0"/>
              </a:rPr>
              <a:t>Seite:</a:t>
            </a:r>
          </a:p>
        </p:txBody>
      </p:sp>
      <p:sp>
        <p:nvSpPr>
          <p:cNvPr id="19" name="Textfeld 2"/>
          <p:cNvSpPr txBox="1">
            <a:spLocks noChangeArrowheads="1"/>
          </p:cNvSpPr>
          <p:nvPr userDrawn="1"/>
        </p:nvSpPr>
        <p:spPr bwMode="auto">
          <a:xfrm>
            <a:off x="426135" y="6207207"/>
            <a:ext cx="1804670" cy="61023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de-DE" sz="1100" dirty="0">
                <a:solidFill>
                  <a:srgbClr val="00B0F0"/>
                </a:solidFill>
                <a:effectLst/>
                <a:latin typeface="Constantia"/>
                <a:ea typeface="Calibri"/>
                <a:cs typeface="Times New Roman"/>
              </a:rPr>
              <a:t>ars FinanzRecht®</a:t>
            </a:r>
            <a:endParaRPr lang="de-DE" sz="1100" dirty="0">
              <a:effectLst/>
              <a:latin typeface="Calibri"/>
              <a:ea typeface="Calibri"/>
              <a:cs typeface="Times New Roman"/>
            </a:endParaRPr>
          </a:p>
          <a:p>
            <a:pPr>
              <a:spcAft>
                <a:spcPts val="0"/>
              </a:spcAft>
            </a:pPr>
            <a:r>
              <a:rPr lang="de-DE" sz="800" b="1" dirty="0">
                <a:effectLst/>
                <a:latin typeface="Verdana"/>
                <a:ea typeface="Calibri"/>
                <a:cs typeface="Times New Roman"/>
              </a:rPr>
              <a:t>PartGmbB</a:t>
            </a:r>
            <a:endParaRPr lang="de-DE" sz="1100" dirty="0">
              <a:effectLst/>
              <a:latin typeface="Calibri"/>
              <a:ea typeface="Calibri"/>
              <a:cs typeface="Times New Roman"/>
            </a:endParaRPr>
          </a:p>
          <a:p>
            <a:pPr>
              <a:spcAft>
                <a:spcPts val="0"/>
              </a:spcAft>
            </a:pPr>
            <a:r>
              <a:rPr lang="de-DE" sz="700" b="1" dirty="0">
                <a:effectLst/>
                <a:latin typeface="Verdana"/>
                <a:ea typeface="Calibri"/>
                <a:cs typeface="Times New Roman"/>
              </a:rPr>
              <a:t>Dr. Froehlich &amp; Dr. Schwepcke</a:t>
            </a:r>
            <a:endParaRPr lang="de-DE" sz="1100" dirty="0">
              <a:effectLst/>
              <a:latin typeface="Calibri"/>
              <a:ea typeface="Calibri"/>
              <a:cs typeface="Times New Roman"/>
            </a:endParaRPr>
          </a:p>
          <a:p>
            <a:pPr>
              <a:spcAft>
                <a:spcPts val="0"/>
              </a:spcAft>
            </a:pPr>
            <a:r>
              <a:rPr lang="de-DE" sz="700" b="1" dirty="0">
                <a:effectLst/>
                <a:latin typeface="Verdana"/>
                <a:ea typeface="Calibri"/>
                <a:cs typeface="Times New Roman"/>
              </a:rPr>
              <a:t>Rechtsanwälte &amp; Schiedsrichter</a:t>
            </a:r>
            <a:endParaRPr lang="de-DE" sz="1100" dirty="0">
              <a:effectLst/>
              <a:latin typeface="Calibri"/>
              <a:ea typeface="Calibri"/>
              <a:cs typeface="Times New Roman"/>
            </a:endParaRPr>
          </a:p>
        </p:txBody>
      </p:sp>
      <p:cxnSp>
        <p:nvCxnSpPr>
          <p:cNvPr id="8" name="Gerade Verbindung 7"/>
          <p:cNvCxnSpPr/>
          <p:nvPr userDrawn="1"/>
        </p:nvCxnSpPr>
        <p:spPr>
          <a:xfrm>
            <a:off x="495255" y="6225701"/>
            <a:ext cx="81398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Picture 4" descr="B:\ARIAS_Europe\ARIAS Deutschland\Logo ARIAS Germany.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81900" y="6258653"/>
            <a:ext cx="1149376" cy="5751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One column with 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69547" y="136531"/>
            <a:ext cx="8424862" cy="369332"/>
          </a:xfrm>
        </p:spPr>
        <p:txBody>
          <a:bodyPr/>
          <a:lstStyle>
            <a:lvl1pPr>
              <a:defRPr>
                <a:solidFill>
                  <a:srgbClr val="0061A1"/>
                </a:solidFill>
              </a:defRPr>
            </a:lvl1pPr>
          </a:lstStyle>
          <a:p>
            <a:r>
              <a:rPr lang="en-US" noProof="0" dirty="0" smtClean="0"/>
              <a:t>Click to edit Master title style</a:t>
            </a:r>
            <a:endParaRPr lang="en-US" noProof="0" dirty="0"/>
          </a:p>
        </p:txBody>
      </p:sp>
      <p:sp>
        <p:nvSpPr>
          <p:cNvPr id="7" name="Subtitle0"/>
          <p:cNvSpPr>
            <a:spLocks noGrp="1"/>
          </p:cNvSpPr>
          <p:nvPr>
            <p:ph type="body" idx="13"/>
          </p:nvPr>
        </p:nvSpPr>
        <p:spPr>
          <a:xfrm>
            <a:off x="467959" y="505863"/>
            <a:ext cx="8424000" cy="307777"/>
          </a:xfrm>
        </p:spPr>
        <p:txBody>
          <a:bodyPr rtlCol="0">
            <a:spAutoFit/>
          </a:bodyPr>
          <a:lstStyle>
            <a:lvl1pPr marL="0" indent="0" algn="l" defTabSz="914134" rtl="0" eaLnBrk="1" latinLnBrk="0" hangingPunct="1">
              <a:spcBef>
                <a:spcPct val="0"/>
              </a:spcBef>
              <a:buNone/>
              <a:defRPr lang="en-US" sz="2000" b="0" kern="1200" dirty="0" smtClean="0">
                <a:solidFill>
                  <a:srgbClr val="0061A1"/>
                </a:solidFill>
                <a:latin typeface="+mn-lt"/>
                <a:ea typeface="+mj-ea"/>
                <a:cs typeface="+mj-cs"/>
              </a:defRPr>
            </a:lvl1pPr>
            <a:lvl2pPr marL="457068" indent="0">
              <a:buNone/>
              <a:defRPr sz="2000" b="1"/>
            </a:lvl2pPr>
            <a:lvl3pPr marL="914134" indent="0">
              <a:buNone/>
              <a:defRPr sz="1800" b="1"/>
            </a:lvl3pPr>
            <a:lvl4pPr marL="1371202" indent="0">
              <a:buNone/>
              <a:defRPr sz="1600" b="1"/>
            </a:lvl4pPr>
            <a:lvl5pPr marL="1828270" indent="0">
              <a:buNone/>
              <a:defRPr sz="1600" b="1"/>
            </a:lvl5pPr>
            <a:lvl6pPr marL="2285338" indent="0">
              <a:buNone/>
              <a:defRPr sz="1600" b="1"/>
            </a:lvl6pPr>
            <a:lvl7pPr marL="2742404" indent="0">
              <a:buNone/>
              <a:defRPr sz="1600" b="1"/>
            </a:lvl7pPr>
            <a:lvl8pPr marL="3199472" indent="0">
              <a:buNone/>
              <a:defRPr sz="1600" b="1"/>
            </a:lvl8pPr>
            <a:lvl9pPr marL="3656540" indent="0">
              <a:buNone/>
              <a:defRPr sz="1600" b="1"/>
            </a:lvl9pPr>
          </a:lstStyle>
          <a:p>
            <a:pPr lvl="0"/>
            <a:r>
              <a:rPr lang="en-US" noProof="0" dirty="0" smtClean="0"/>
              <a:t>Click to edit Master text styles</a:t>
            </a:r>
          </a:p>
        </p:txBody>
      </p:sp>
      <p:sp>
        <p:nvSpPr>
          <p:cNvPr id="36" name="Content Placeholder 2"/>
          <p:cNvSpPr>
            <a:spLocks noGrp="1"/>
          </p:cNvSpPr>
          <p:nvPr>
            <p:ph idx="14"/>
          </p:nvPr>
        </p:nvSpPr>
        <p:spPr>
          <a:xfrm>
            <a:off x="511353" y="1050047"/>
            <a:ext cx="8424000" cy="5040311"/>
          </a:xfrm>
        </p:spPr>
        <p:txBody>
          <a:bodyPr/>
          <a:lstStyle>
            <a:lvl1pPr>
              <a:spcBef>
                <a:spcPts val="1000"/>
              </a:spcBef>
              <a:defRPr>
                <a:solidFill>
                  <a:srgbClr val="0061A1"/>
                </a:solidFill>
              </a:defRPr>
            </a:lvl1pPr>
            <a:lvl2pPr>
              <a:defRPr>
                <a:solidFill>
                  <a:srgbClr val="0061A1"/>
                </a:solidFill>
              </a:defRPr>
            </a:lvl2pPr>
            <a:lvl3pPr>
              <a:defRPr>
                <a:solidFill>
                  <a:srgbClr val="0061A1"/>
                </a:solidFill>
              </a:defRPr>
            </a:lvl3pPr>
            <a:lvl4pPr>
              <a:defRPr>
                <a:solidFill>
                  <a:srgbClr val="0061A1"/>
                </a:solidFill>
              </a:defRPr>
            </a:lvl4pPr>
            <a:lvl5pPr>
              <a:defRPr>
                <a:solidFill>
                  <a:srgbClr val="0061A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cxnSp>
        <p:nvCxnSpPr>
          <p:cNvPr id="23" name="Gerade Verbindung 22"/>
          <p:cNvCxnSpPr/>
          <p:nvPr userDrawn="1"/>
        </p:nvCxnSpPr>
        <p:spPr>
          <a:xfrm>
            <a:off x="495255" y="802085"/>
            <a:ext cx="816840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xtToAddress0"/>
          <p:cNvSpPr txBox="1">
            <a:spLocks noChangeArrowheads="1"/>
          </p:cNvSpPr>
          <p:nvPr userDrawn="1"/>
        </p:nvSpPr>
        <p:spPr bwMode="auto">
          <a:xfrm>
            <a:off x="4387151" y="6300423"/>
            <a:ext cx="2051749" cy="51701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spcBef>
                <a:spcPts val="500"/>
              </a:spcBef>
              <a:spcAft>
                <a:spcPts val="500"/>
              </a:spcAft>
            </a:pPr>
            <a:r>
              <a:rPr kumimoji="0" lang="de-DE" sz="600" b="0" i="0" u="none" strike="noStrike" cap="none" normalizeH="0" baseline="0" dirty="0" smtClean="0">
                <a:ln>
                  <a:noFill/>
                </a:ln>
                <a:solidFill>
                  <a:srgbClr val="0061A1"/>
                </a:solidFill>
                <a:effectLst/>
                <a:latin typeface="Arial" pitchFamily="34" charset="0"/>
                <a:cs typeface="Arial" pitchFamily="34" charset="0"/>
              </a:rPr>
              <a:t>ARIAS </a:t>
            </a:r>
            <a:r>
              <a:rPr kumimoji="0" lang="de-DE" sz="600" b="0" i="0" u="none" strike="noStrike" cap="none" normalizeH="0" baseline="0" dirty="0" smtClean="0">
                <a:ln>
                  <a:noFill/>
                </a:ln>
                <a:solidFill>
                  <a:srgbClr val="0061A1"/>
                </a:solidFill>
                <a:effectLst/>
                <a:latin typeface="Arial" pitchFamily="34" charset="0"/>
                <a:cs typeface="Arial" pitchFamily="34" charset="0"/>
              </a:rPr>
              <a:t>Deutschland e</a:t>
            </a:r>
            <a:r>
              <a:rPr kumimoji="0" lang="de-DE" sz="600" b="0" i="0" u="none" strike="noStrike" cap="none" normalizeH="0" baseline="0" dirty="0" smtClean="0">
                <a:ln>
                  <a:noFill/>
                </a:ln>
                <a:solidFill>
                  <a:srgbClr val="0061A1"/>
                </a:solidFill>
                <a:effectLst/>
                <a:latin typeface="Arial" pitchFamily="34" charset="0"/>
                <a:cs typeface="Arial" pitchFamily="34" charset="0"/>
              </a:rPr>
              <a:t>. V., Hamburg</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Geschäftsstelle Starnberg</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ars FinanzRecht PartG </a:t>
            </a:r>
            <a:r>
              <a:rPr kumimoji="0" lang="de-DE" sz="600" b="0" i="0" u="none" strike="noStrike" cap="none" normalizeH="0" baseline="0" dirty="0" err="1" smtClean="0">
                <a:ln>
                  <a:noFill/>
                </a:ln>
                <a:solidFill>
                  <a:srgbClr val="0061A1"/>
                </a:solidFill>
                <a:effectLst/>
                <a:latin typeface="Arial" pitchFamily="34" charset="0"/>
                <a:cs typeface="Arial" pitchFamily="34" charset="0"/>
              </a:rPr>
              <a:t>mbB</a:t>
            </a:r>
            <a:r>
              <a:rPr kumimoji="0" lang="de-DE" sz="600" b="0" i="0" u="none" strike="noStrike" cap="none" normalizeH="0" baseline="0" dirty="0" smtClean="0">
                <a:ln>
                  <a:noFill/>
                </a:ln>
                <a:solidFill>
                  <a:srgbClr val="0061A1"/>
                </a:solidFill>
                <a:effectLst/>
                <a:latin typeface="Arial" pitchFamily="34" charset="0"/>
                <a:cs typeface="Arial" pitchFamily="34" charset="0"/>
              </a:rPr>
              <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Rechtsanwälte &amp; Schiedsrichter</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noProof="1" smtClean="0">
                <a:ln>
                  <a:noFill/>
                </a:ln>
                <a:solidFill>
                  <a:srgbClr val="0061A1"/>
                </a:solidFill>
                <a:effectLst/>
                <a:latin typeface="Arial" pitchFamily="34" charset="0"/>
                <a:cs typeface="Arial" pitchFamily="34" charset="0"/>
              </a:rPr>
              <a:t>Max-Emanuel-Str. 5, 82319 Starnberg, Deutschland</a:t>
            </a:r>
            <a:endParaRPr lang="de-DE" sz="1200" noProof="1">
              <a:solidFill>
                <a:srgbClr val="0061A1"/>
              </a:solidFill>
              <a:latin typeface="Arial" pitchFamily="34" charset="0"/>
              <a:cs typeface="Arial" pitchFamily="34" charset="0"/>
            </a:endParaRPr>
          </a:p>
        </p:txBody>
      </p:sp>
      <p:sp>
        <p:nvSpPr>
          <p:cNvPr id="16" name="Datumsplatzhalter 3"/>
          <p:cNvSpPr txBox="1">
            <a:spLocks/>
          </p:cNvSpPr>
          <p:nvPr userDrawn="1"/>
        </p:nvSpPr>
        <p:spPr>
          <a:xfrm>
            <a:off x="3083599" y="6298060"/>
            <a:ext cx="950360" cy="235387"/>
          </a:xfrm>
          <a:prstGeom prst="rect">
            <a:avLst/>
          </a:prstGeom>
        </p:spPr>
        <p:txBody>
          <a:bodyPr/>
          <a:lstStyle>
            <a:defPPr>
              <a:defRPr lang="de-DE"/>
            </a:defPPr>
            <a:lvl1pPr algn="l" rtl="0" fontAlgn="base">
              <a:spcBef>
                <a:spcPct val="0"/>
              </a:spcBef>
              <a:spcAft>
                <a:spcPct val="0"/>
              </a:spcAft>
              <a:defRPr kumimoji="0" lang="de-DE" sz="600" b="0" i="0" u="none" strike="noStrike" kern="1200" cap="none" normalizeH="0" baseline="0" smtClean="0">
                <a:ln>
                  <a:noFill/>
                </a:ln>
                <a:solidFill>
                  <a:srgbClr val="0061A1"/>
                </a:solidFill>
                <a:effectLst/>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42EA0A4D-E491-476B-B9E3-6A1EBC89092F}" type="datetime1">
              <a:rPr lang="de-DE" smtClean="0"/>
              <a:pPr>
                <a:defRPr/>
              </a:pPr>
              <a:t>31.10.2016</a:t>
            </a:fld>
            <a:endParaRPr lang="de-DE" dirty="0"/>
          </a:p>
        </p:txBody>
      </p:sp>
      <p:sp>
        <p:nvSpPr>
          <p:cNvPr id="17" name="Foliennummernplatzhalter 5"/>
          <p:cNvSpPr txBox="1">
            <a:spLocks/>
          </p:cNvSpPr>
          <p:nvPr userDrawn="1"/>
        </p:nvSpPr>
        <p:spPr>
          <a:xfrm>
            <a:off x="3081338" y="6550492"/>
            <a:ext cx="952442" cy="194423"/>
          </a:xfrm>
          <a:prstGeom prst="rect">
            <a:avLst/>
          </a:prstGeom>
        </p:spPr>
        <p:txBody>
          <a:bodyPr/>
          <a:lstStyle>
            <a:defPPr>
              <a:defRPr lang="de-DE"/>
            </a:defPPr>
            <a:lvl1pPr algn="r" rtl="0" fontAlgn="base">
              <a:spcBef>
                <a:spcPct val="0"/>
              </a:spcBef>
              <a:spcAft>
                <a:spcPct val="0"/>
              </a:spcAft>
              <a:defRPr kumimoji="0" lang="de-DE" sz="600" b="0" i="0" u="none" strike="noStrike" kern="1200" cap="none" normalizeH="0" baseline="0" smtClean="0">
                <a:ln>
                  <a:noFill/>
                </a:ln>
                <a:solidFill>
                  <a:schemeClr val="tx1"/>
                </a:solidFill>
                <a:effectLst/>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de-DE" smtClean="0"/>
              <a:t> </a:t>
            </a:r>
            <a:fld id="{6025F6C1-8205-4FD8-AD81-6E4A82ADBE8E}" type="slidenum">
              <a:rPr lang="de-DE" smtClean="0">
                <a:solidFill>
                  <a:srgbClr val="0061A1"/>
                </a:solidFill>
              </a:rPr>
              <a:pPr>
                <a:defRPr/>
              </a:pPr>
              <a:t>‹Nr.›</a:t>
            </a:fld>
            <a:endParaRPr lang="de-DE" dirty="0" err="1">
              <a:solidFill>
                <a:srgbClr val="0061A1"/>
              </a:solidFill>
            </a:endParaRPr>
          </a:p>
        </p:txBody>
      </p:sp>
      <p:sp>
        <p:nvSpPr>
          <p:cNvPr id="18" name="Textfeld 17"/>
          <p:cNvSpPr txBox="1"/>
          <p:nvPr userDrawn="1"/>
        </p:nvSpPr>
        <p:spPr>
          <a:xfrm>
            <a:off x="3074024" y="6541197"/>
            <a:ext cx="381836" cy="184666"/>
          </a:xfrm>
          <a:prstGeom prst="rect">
            <a:avLst/>
          </a:prstGeom>
          <a:noFill/>
        </p:spPr>
        <p:txBody>
          <a:bodyPr wrap="none" rtlCol="0">
            <a:spAutoFit/>
          </a:bodyPr>
          <a:lstStyle/>
          <a:p>
            <a:r>
              <a:rPr kumimoji="0" lang="de-DE" sz="600" b="0" i="0" u="none" strike="noStrike" kern="1200" cap="none" normalizeH="0" baseline="0" dirty="0" smtClean="0">
                <a:ln>
                  <a:noFill/>
                </a:ln>
                <a:solidFill>
                  <a:srgbClr val="0061A1"/>
                </a:solidFill>
                <a:effectLst/>
                <a:latin typeface="Arial" pitchFamily="34" charset="0"/>
                <a:ea typeface="+mn-ea"/>
                <a:cs typeface="Arial" pitchFamily="34" charset="0"/>
              </a:rPr>
              <a:t>Seite:</a:t>
            </a:r>
          </a:p>
        </p:txBody>
      </p:sp>
      <p:sp>
        <p:nvSpPr>
          <p:cNvPr id="28" name="Textfeld 2"/>
          <p:cNvSpPr txBox="1">
            <a:spLocks noChangeArrowheads="1"/>
          </p:cNvSpPr>
          <p:nvPr userDrawn="1"/>
        </p:nvSpPr>
        <p:spPr bwMode="auto">
          <a:xfrm>
            <a:off x="426135" y="6207207"/>
            <a:ext cx="1804670" cy="61023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de-DE" sz="1100" dirty="0">
                <a:solidFill>
                  <a:srgbClr val="00B0F0"/>
                </a:solidFill>
                <a:effectLst/>
                <a:latin typeface="Constantia"/>
                <a:ea typeface="Calibri"/>
                <a:cs typeface="Times New Roman"/>
              </a:rPr>
              <a:t>ars FinanzRecht®</a:t>
            </a:r>
            <a:endParaRPr lang="de-DE" sz="1100" dirty="0">
              <a:effectLst/>
              <a:latin typeface="Calibri"/>
              <a:ea typeface="Calibri"/>
              <a:cs typeface="Times New Roman"/>
            </a:endParaRPr>
          </a:p>
          <a:p>
            <a:pPr>
              <a:spcAft>
                <a:spcPts val="0"/>
              </a:spcAft>
            </a:pPr>
            <a:r>
              <a:rPr lang="de-DE" sz="800" b="1" dirty="0">
                <a:effectLst/>
                <a:latin typeface="Verdana"/>
                <a:ea typeface="Calibri"/>
                <a:cs typeface="Times New Roman"/>
              </a:rPr>
              <a:t>PartGmbB</a:t>
            </a:r>
            <a:endParaRPr lang="de-DE" sz="1100" dirty="0">
              <a:effectLst/>
              <a:latin typeface="Calibri"/>
              <a:ea typeface="Calibri"/>
              <a:cs typeface="Times New Roman"/>
            </a:endParaRPr>
          </a:p>
          <a:p>
            <a:pPr>
              <a:spcAft>
                <a:spcPts val="0"/>
              </a:spcAft>
            </a:pPr>
            <a:r>
              <a:rPr lang="de-DE" sz="700" b="1" dirty="0">
                <a:effectLst/>
                <a:latin typeface="Verdana"/>
                <a:ea typeface="Calibri"/>
                <a:cs typeface="Times New Roman"/>
              </a:rPr>
              <a:t>Dr. Froehlich &amp; Dr. Schwepcke</a:t>
            </a:r>
            <a:endParaRPr lang="de-DE" sz="1100" dirty="0">
              <a:effectLst/>
              <a:latin typeface="Calibri"/>
              <a:ea typeface="Calibri"/>
              <a:cs typeface="Times New Roman"/>
            </a:endParaRPr>
          </a:p>
          <a:p>
            <a:pPr>
              <a:spcAft>
                <a:spcPts val="0"/>
              </a:spcAft>
            </a:pPr>
            <a:r>
              <a:rPr lang="de-DE" sz="700" b="1" dirty="0">
                <a:effectLst/>
                <a:latin typeface="Verdana"/>
                <a:ea typeface="Calibri"/>
                <a:cs typeface="Times New Roman"/>
              </a:rPr>
              <a:t>Rechtsanwälte &amp; Schiedsrichter</a:t>
            </a:r>
            <a:endParaRPr lang="de-DE" sz="1100" dirty="0">
              <a:effectLst/>
              <a:latin typeface="Calibri"/>
              <a:ea typeface="Calibri"/>
              <a:cs typeface="Times New Roman"/>
            </a:endParaRPr>
          </a:p>
        </p:txBody>
      </p:sp>
      <p:cxnSp>
        <p:nvCxnSpPr>
          <p:cNvPr id="15" name="Gerade Verbindung 14"/>
          <p:cNvCxnSpPr/>
          <p:nvPr userDrawn="1"/>
        </p:nvCxnSpPr>
        <p:spPr>
          <a:xfrm>
            <a:off x="495255" y="6225701"/>
            <a:ext cx="81398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Picture 4" descr="B:\ARIAS_Europe\ARIAS Deutschland\Logo ARIAS Germany.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81900" y="6258653"/>
            <a:ext cx="1149376" cy="575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84817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10" name="Title 1"/>
          <p:cNvSpPr>
            <a:spLocks noGrp="1"/>
          </p:cNvSpPr>
          <p:nvPr>
            <p:ph type="title"/>
          </p:nvPr>
        </p:nvSpPr>
        <p:spPr>
          <a:xfrm>
            <a:off x="495255" y="163827"/>
            <a:ext cx="8424862" cy="369332"/>
          </a:xfrm>
        </p:spPr>
        <p:txBody>
          <a:bodyPr/>
          <a:lstStyle/>
          <a:p>
            <a:r>
              <a:rPr lang="en-US" noProof="0" dirty="0" smtClean="0"/>
              <a:t>Click to edit Master title style</a:t>
            </a:r>
            <a:endParaRPr lang="en-US" noProof="0" dirty="0"/>
          </a:p>
        </p:txBody>
      </p:sp>
      <p:sp>
        <p:nvSpPr>
          <p:cNvPr id="11" name="Subtitle0"/>
          <p:cNvSpPr>
            <a:spLocks noGrp="1"/>
          </p:cNvSpPr>
          <p:nvPr>
            <p:ph type="body" idx="13"/>
          </p:nvPr>
        </p:nvSpPr>
        <p:spPr>
          <a:xfrm>
            <a:off x="467959" y="505863"/>
            <a:ext cx="8424000" cy="307777"/>
          </a:xfrm>
        </p:spPr>
        <p:txBody>
          <a:bodyPr rtlCol="0">
            <a:spAutoFit/>
          </a:bodyPr>
          <a:lstStyle>
            <a:lvl1pPr marL="0" indent="0" algn="l" defTabSz="914134" rtl="0" eaLnBrk="1" latinLnBrk="0" hangingPunct="1">
              <a:spcBef>
                <a:spcPct val="0"/>
              </a:spcBef>
              <a:buNone/>
              <a:defRPr lang="en-US" sz="2000" b="0" kern="1200" dirty="0" smtClean="0">
                <a:solidFill>
                  <a:srgbClr val="0061A1"/>
                </a:solidFill>
                <a:latin typeface="+mn-lt"/>
                <a:ea typeface="+mj-ea"/>
                <a:cs typeface="+mj-cs"/>
              </a:defRPr>
            </a:lvl1pPr>
            <a:lvl2pPr marL="457068" indent="0">
              <a:buNone/>
              <a:defRPr sz="2000" b="1"/>
            </a:lvl2pPr>
            <a:lvl3pPr marL="914134" indent="0">
              <a:buNone/>
              <a:defRPr sz="1800" b="1"/>
            </a:lvl3pPr>
            <a:lvl4pPr marL="1371202" indent="0">
              <a:buNone/>
              <a:defRPr sz="1600" b="1"/>
            </a:lvl4pPr>
            <a:lvl5pPr marL="1828270" indent="0">
              <a:buNone/>
              <a:defRPr sz="1600" b="1"/>
            </a:lvl5pPr>
            <a:lvl6pPr marL="2285338" indent="0">
              <a:buNone/>
              <a:defRPr sz="1600" b="1"/>
            </a:lvl6pPr>
            <a:lvl7pPr marL="2742404" indent="0">
              <a:buNone/>
              <a:defRPr sz="1600" b="1"/>
            </a:lvl7pPr>
            <a:lvl8pPr marL="3199472" indent="0">
              <a:buNone/>
              <a:defRPr sz="1600" b="1"/>
            </a:lvl8pPr>
            <a:lvl9pPr marL="3656540" indent="0">
              <a:buNone/>
              <a:defRPr sz="1600" b="1"/>
            </a:lvl9pPr>
          </a:lstStyle>
          <a:p>
            <a:pPr lvl="0"/>
            <a:r>
              <a:rPr lang="en-US" noProof="0" dirty="0" smtClean="0"/>
              <a:t>Click to edit Master text styles</a:t>
            </a:r>
          </a:p>
        </p:txBody>
      </p:sp>
      <p:cxnSp>
        <p:nvCxnSpPr>
          <p:cNvPr id="23" name="Gerade Verbindung 22"/>
          <p:cNvCxnSpPr/>
          <p:nvPr userDrawn="1"/>
        </p:nvCxnSpPr>
        <p:spPr>
          <a:xfrm>
            <a:off x="495255" y="802085"/>
            <a:ext cx="816840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xtToAddress0"/>
          <p:cNvSpPr txBox="1">
            <a:spLocks noChangeArrowheads="1"/>
          </p:cNvSpPr>
          <p:nvPr userDrawn="1"/>
        </p:nvSpPr>
        <p:spPr bwMode="auto">
          <a:xfrm>
            <a:off x="4387151" y="6300423"/>
            <a:ext cx="2051749" cy="51701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spcBef>
                <a:spcPts val="500"/>
              </a:spcBef>
              <a:spcAft>
                <a:spcPts val="500"/>
              </a:spcAft>
            </a:pPr>
            <a:r>
              <a:rPr kumimoji="0" lang="de-DE" sz="600" b="0" i="0" u="none" strike="noStrike" cap="none" normalizeH="0" baseline="0" dirty="0" smtClean="0">
                <a:ln>
                  <a:noFill/>
                </a:ln>
                <a:solidFill>
                  <a:srgbClr val="0061A1"/>
                </a:solidFill>
                <a:effectLst/>
                <a:latin typeface="Arial" pitchFamily="34" charset="0"/>
                <a:cs typeface="Arial" pitchFamily="34" charset="0"/>
              </a:rPr>
              <a:t>ARIAS </a:t>
            </a:r>
            <a:r>
              <a:rPr kumimoji="0" lang="de-DE" sz="600" b="0" i="0" u="none" strike="noStrike" cap="none" normalizeH="0" baseline="0" dirty="0" smtClean="0">
                <a:ln>
                  <a:noFill/>
                </a:ln>
                <a:solidFill>
                  <a:srgbClr val="0061A1"/>
                </a:solidFill>
                <a:effectLst/>
                <a:latin typeface="Arial" pitchFamily="34" charset="0"/>
                <a:cs typeface="Arial" pitchFamily="34" charset="0"/>
              </a:rPr>
              <a:t>Deutschland </a:t>
            </a:r>
            <a:r>
              <a:rPr kumimoji="0" lang="de-DE" sz="600" b="0" i="0" u="none" strike="noStrike" cap="none" normalizeH="0" baseline="0" dirty="0" smtClean="0">
                <a:ln>
                  <a:noFill/>
                </a:ln>
                <a:solidFill>
                  <a:srgbClr val="0061A1"/>
                </a:solidFill>
                <a:effectLst/>
                <a:latin typeface="Arial" pitchFamily="34" charset="0"/>
                <a:cs typeface="Arial" pitchFamily="34" charset="0"/>
              </a:rPr>
              <a:t>e. V., Hamburg</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Geschäftsstelle Starnberg</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ars FinanzRecht PartG </a:t>
            </a:r>
            <a:r>
              <a:rPr kumimoji="0" lang="de-DE" sz="600" b="0" i="0" u="none" strike="noStrike" cap="none" normalizeH="0" baseline="0" dirty="0" err="1" smtClean="0">
                <a:ln>
                  <a:noFill/>
                </a:ln>
                <a:solidFill>
                  <a:srgbClr val="0061A1"/>
                </a:solidFill>
                <a:effectLst/>
                <a:latin typeface="Arial" pitchFamily="34" charset="0"/>
                <a:cs typeface="Arial" pitchFamily="34" charset="0"/>
              </a:rPr>
              <a:t>mbB</a:t>
            </a:r>
            <a:r>
              <a:rPr kumimoji="0" lang="de-DE" sz="600" b="0" i="0" u="none" strike="noStrike" cap="none" normalizeH="0" baseline="0" dirty="0" smtClean="0">
                <a:ln>
                  <a:noFill/>
                </a:ln>
                <a:solidFill>
                  <a:srgbClr val="0061A1"/>
                </a:solidFill>
                <a:effectLst/>
                <a:latin typeface="Arial" pitchFamily="34" charset="0"/>
                <a:cs typeface="Arial" pitchFamily="34" charset="0"/>
              </a:rPr>
              <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Rechtsanwälte &amp; Schiedsrichter</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noProof="1" smtClean="0">
                <a:ln>
                  <a:noFill/>
                </a:ln>
                <a:solidFill>
                  <a:srgbClr val="0061A1"/>
                </a:solidFill>
                <a:effectLst/>
                <a:latin typeface="Arial" pitchFamily="34" charset="0"/>
                <a:cs typeface="Arial" pitchFamily="34" charset="0"/>
              </a:rPr>
              <a:t>Max-Emanuel-Str. 5, 82319 Starnberg, Deutschland</a:t>
            </a:r>
            <a:endParaRPr lang="de-DE" sz="1200" noProof="1">
              <a:solidFill>
                <a:srgbClr val="0061A1"/>
              </a:solidFill>
              <a:latin typeface="Arial" pitchFamily="34" charset="0"/>
              <a:cs typeface="Arial" pitchFamily="34" charset="0"/>
            </a:endParaRPr>
          </a:p>
        </p:txBody>
      </p:sp>
      <p:sp>
        <p:nvSpPr>
          <p:cNvPr id="15" name="Datumsplatzhalter 3"/>
          <p:cNvSpPr txBox="1">
            <a:spLocks/>
          </p:cNvSpPr>
          <p:nvPr userDrawn="1"/>
        </p:nvSpPr>
        <p:spPr>
          <a:xfrm>
            <a:off x="3083599" y="6298060"/>
            <a:ext cx="950360" cy="235387"/>
          </a:xfrm>
          <a:prstGeom prst="rect">
            <a:avLst/>
          </a:prstGeom>
        </p:spPr>
        <p:txBody>
          <a:bodyPr/>
          <a:lstStyle>
            <a:defPPr>
              <a:defRPr lang="de-DE"/>
            </a:defPPr>
            <a:lvl1pPr algn="l" rtl="0" fontAlgn="base">
              <a:spcBef>
                <a:spcPct val="0"/>
              </a:spcBef>
              <a:spcAft>
                <a:spcPct val="0"/>
              </a:spcAft>
              <a:defRPr kumimoji="0" lang="de-DE" sz="600" b="0" i="0" u="none" strike="noStrike" kern="1200" cap="none" normalizeH="0" baseline="0" smtClean="0">
                <a:ln>
                  <a:noFill/>
                </a:ln>
                <a:solidFill>
                  <a:srgbClr val="0061A1"/>
                </a:solidFill>
                <a:effectLst/>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42EA0A4D-E491-476B-B9E3-6A1EBC89092F}" type="datetime1">
              <a:rPr lang="de-DE" smtClean="0"/>
              <a:pPr>
                <a:defRPr/>
              </a:pPr>
              <a:t>31.10.2016</a:t>
            </a:fld>
            <a:endParaRPr lang="de-DE" dirty="0"/>
          </a:p>
        </p:txBody>
      </p:sp>
      <p:sp>
        <p:nvSpPr>
          <p:cNvPr id="16" name="Foliennummernplatzhalter 5"/>
          <p:cNvSpPr txBox="1">
            <a:spLocks/>
          </p:cNvSpPr>
          <p:nvPr userDrawn="1"/>
        </p:nvSpPr>
        <p:spPr>
          <a:xfrm>
            <a:off x="3081338" y="6550492"/>
            <a:ext cx="952442" cy="194423"/>
          </a:xfrm>
          <a:prstGeom prst="rect">
            <a:avLst/>
          </a:prstGeom>
        </p:spPr>
        <p:txBody>
          <a:bodyPr/>
          <a:lstStyle>
            <a:defPPr>
              <a:defRPr lang="de-DE"/>
            </a:defPPr>
            <a:lvl1pPr algn="r" rtl="0" fontAlgn="base">
              <a:spcBef>
                <a:spcPct val="0"/>
              </a:spcBef>
              <a:spcAft>
                <a:spcPct val="0"/>
              </a:spcAft>
              <a:defRPr kumimoji="0" lang="de-DE" sz="600" b="0" i="0" u="none" strike="noStrike" kern="1200" cap="none" normalizeH="0" baseline="0" smtClean="0">
                <a:ln>
                  <a:noFill/>
                </a:ln>
                <a:solidFill>
                  <a:schemeClr val="tx1"/>
                </a:solidFill>
                <a:effectLst/>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de-DE" smtClean="0"/>
              <a:t> </a:t>
            </a:r>
            <a:fld id="{6025F6C1-8205-4FD8-AD81-6E4A82ADBE8E}" type="slidenum">
              <a:rPr lang="de-DE" smtClean="0">
                <a:solidFill>
                  <a:srgbClr val="0061A1"/>
                </a:solidFill>
              </a:rPr>
              <a:pPr>
                <a:defRPr/>
              </a:pPr>
              <a:t>‹Nr.›</a:t>
            </a:fld>
            <a:endParaRPr lang="de-DE" dirty="0" err="1">
              <a:solidFill>
                <a:srgbClr val="0061A1"/>
              </a:solidFill>
            </a:endParaRPr>
          </a:p>
        </p:txBody>
      </p:sp>
      <p:sp>
        <p:nvSpPr>
          <p:cNvPr id="17" name="Textfeld 16"/>
          <p:cNvSpPr txBox="1"/>
          <p:nvPr userDrawn="1"/>
        </p:nvSpPr>
        <p:spPr>
          <a:xfrm>
            <a:off x="3074024" y="6541197"/>
            <a:ext cx="381836" cy="184666"/>
          </a:xfrm>
          <a:prstGeom prst="rect">
            <a:avLst/>
          </a:prstGeom>
          <a:noFill/>
        </p:spPr>
        <p:txBody>
          <a:bodyPr wrap="none" rtlCol="0">
            <a:spAutoFit/>
          </a:bodyPr>
          <a:lstStyle/>
          <a:p>
            <a:r>
              <a:rPr kumimoji="0" lang="de-DE" sz="600" b="0" i="0" u="none" strike="noStrike" kern="1200" cap="none" normalizeH="0" baseline="0" dirty="0" smtClean="0">
                <a:ln>
                  <a:noFill/>
                </a:ln>
                <a:solidFill>
                  <a:srgbClr val="0061A1"/>
                </a:solidFill>
                <a:effectLst/>
                <a:latin typeface="Arial" pitchFamily="34" charset="0"/>
                <a:ea typeface="+mn-ea"/>
                <a:cs typeface="Arial" pitchFamily="34" charset="0"/>
              </a:rPr>
              <a:t>Seite:</a:t>
            </a:r>
          </a:p>
        </p:txBody>
      </p:sp>
      <p:sp>
        <p:nvSpPr>
          <p:cNvPr id="24" name="Textfeld 2"/>
          <p:cNvSpPr txBox="1">
            <a:spLocks noChangeArrowheads="1"/>
          </p:cNvSpPr>
          <p:nvPr userDrawn="1"/>
        </p:nvSpPr>
        <p:spPr bwMode="auto">
          <a:xfrm>
            <a:off x="426135" y="6207207"/>
            <a:ext cx="1804670" cy="61023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de-DE" sz="1100" dirty="0">
                <a:solidFill>
                  <a:srgbClr val="00B0F0"/>
                </a:solidFill>
                <a:effectLst/>
                <a:latin typeface="Constantia"/>
                <a:ea typeface="Calibri"/>
                <a:cs typeface="Times New Roman"/>
              </a:rPr>
              <a:t>ars FinanzRecht®</a:t>
            </a:r>
            <a:endParaRPr lang="de-DE" sz="1100" dirty="0">
              <a:effectLst/>
              <a:latin typeface="Calibri"/>
              <a:ea typeface="Calibri"/>
              <a:cs typeface="Times New Roman"/>
            </a:endParaRPr>
          </a:p>
          <a:p>
            <a:pPr>
              <a:spcAft>
                <a:spcPts val="0"/>
              </a:spcAft>
            </a:pPr>
            <a:r>
              <a:rPr lang="de-DE" sz="800" b="1" dirty="0">
                <a:effectLst/>
                <a:latin typeface="Verdana"/>
                <a:ea typeface="Calibri"/>
                <a:cs typeface="Times New Roman"/>
              </a:rPr>
              <a:t>PartGmbB</a:t>
            </a:r>
            <a:endParaRPr lang="de-DE" sz="1100" dirty="0">
              <a:effectLst/>
              <a:latin typeface="Calibri"/>
              <a:ea typeface="Calibri"/>
              <a:cs typeface="Times New Roman"/>
            </a:endParaRPr>
          </a:p>
          <a:p>
            <a:pPr>
              <a:spcAft>
                <a:spcPts val="0"/>
              </a:spcAft>
            </a:pPr>
            <a:r>
              <a:rPr lang="de-DE" sz="700" b="1" dirty="0">
                <a:effectLst/>
                <a:latin typeface="Verdana"/>
                <a:ea typeface="Calibri"/>
                <a:cs typeface="Times New Roman"/>
              </a:rPr>
              <a:t>Dr. Froehlich &amp; Dr. Schwepcke</a:t>
            </a:r>
            <a:endParaRPr lang="de-DE" sz="1100" dirty="0">
              <a:effectLst/>
              <a:latin typeface="Calibri"/>
              <a:ea typeface="Calibri"/>
              <a:cs typeface="Times New Roman"/>
            </a:endParaRPr>
          </a:p>
          <a:p>
            <a:pPr>
              <a:spcAft>
                <a:spcPts val="0"/>
              </a:spcAft>
            </a:pPr>
            <a:r>
              <a:rPr lang="de-DE" sz="700" b="1" dirty="0">
                <a:effectLst/>
                <a:latin typeface="Verdana"/>
                <a:ea typeface="Calibri"/>
                <a:cs typeface="Times New Roman"/>
              </a:rPr>
              <a:t>Rechtsanwälte &amp; Schiedsrichter</a:t>
            </a:r>
            <a:endParaRPr lang="de-DE" sz="1100" dirty="0">
              <a:effectLst/>
              <a:latin typeface="Calibri"/>
              <a:ea typeface="Calibri"/>
              <a:cs typeface="Times New Roman"/>
            </a:endParaRPr>
          </a:p>
        </p:txBody>
      </p:sp>
      <p:cxnSp>
        <p:nvCxnSpPr>
          <p:cNvPr id="14" name="Gerade Verbindung 13"/>
          <p:cNvCxnSpPr/>
          <p:nvPr userDrawn="1"/>
        </p:nvCxnSpPr>
        <p:spPr>
          <a:xfrm>
            <a:off x="495255" y="6225701"/>
            <a:ext cx="81398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4" descr="B:\ARIAS_Europe\ARIAS Deutschland\Logo ARIAS Germany.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81900" y="6258653"/>
            <a:ext cx="1149376" cy="5751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495255" y="163827"/>
            <a:ext cx="8424862" cy="369332"/>
          </a:xfrm>
        </p:spPr>
        <p:txBody>
          <a:bodyPr/>
          <a:lstStyle/>
          <a:p>
            <a:r>
              <a:rPr lang="en-US" noProof="0" dirty="0" smtClean="0"/>
              <a:t>Click to edit Master title style</a:t>
            </a:r>
            <a:endParaRPr lang="en-US" noProof="0" dirty="0"/>
          </a:p>
        </p:txBody>
      </p:sp>
      <p:sp>
        <p:nvSpPr>
          <p:cNvPr id="13" name="Subtitle0"/>
          <p:cNvSpPr>
            <a:spLocks noGrp="1"/>
          </p:cNvSpPr>
          <p:nvPr>
            <p:ph type="body" idx="13"/>
          </p:nvPr>
        </p:nvSpPr>
        <p:spPr>
          <a:xfrm>
            <a:off x="467959" y="505863"/>
            <a:ext cx="8424000" cy="307777"/>
          </a:xfrm>
        </p:spPr>
        <p:txBody>
          <a:bodyPr rtlCol="0">
            <a:spAutoFit/>
          </a:bodyPr>
          <a:lstStyle>
            <a:lvl1pPr marL="0" indent="0" algn="l" defTabSz="914134" rtl="0" eaLnBrk="1" latinLnBrk="0" hangingPunct="1">
              <a:spcBef>
                <a:spcPct val="0"/>
              </a:spcBef>
              <a:buNone/>
              <a:defRPr lang="en-US" sz="2000" b="0" kern="1200" dirty="0" smtClean="0">
                <a:solidFill>
                  <a:srgbClr val="0061A1"/>
                </a:solidFill>
                <a:latin typeface="+mn-lt"/>
                <a:ea typeface="+mj-ea"/>
                <a:cs typeface="+mj-cs"/>
              </a:defRPr>
            </a:lvl1pPr>
            <a:lvl2pPr marL="457068" indent="0">
              <a:buNone/>
              <a:defRPr sz="2000" b="1"/>
            </a:lvl2pPr>
            <a:lvl3pPr marL="914134" indent="0">
              <a:buNone/>
              <a:defRPr sz="1800" b="1"/>
            </a:lvl3pPr>
            <a:lvl4pPr marL="1371202" indent="0">
              <a:buNone/>
              <a:defRPr sz="1600" b="1"/>
            </a:lvl4pPr>
            <a:lvl5pPr marL="1828270" indent="0">
              <a:buNone/>
              <a:defRPr sz="1600" b="1"/>
            </a:lvl5pPr>
            <a:lvl6pPr marL="2285338" indent="0">
              <a:buNone/>
              <a:defRPr sz="1600" b="1"/>
            </a:lvl6pPr>
            <a:lvl7pPr marL="2742404" indent="0">
              <a:buNone/>
              <a:defRPr sz="1600" b="1"/>
            </a:lvl7pPr>
            <a:lvl8pPr marL="3199472" indent="0">
              <a:buNone/>
              <a:defRPr sz="1600" b="1"/>
            </a:lvl8pPr>
            <a:lvl9pPr marL="3656540" indent="0">
              <a:buNone/>
              <a:defRPr sz="1600" b="1"/>
            </a:lvl9pPr>
          </a:lstStyle>
          <a:p>
            <a:pPr lvl="0"/>
            <a:r>
              <a:rPr lang="en-US" noProof="0" dirty="0" smtClean="0"/>
              <a:t>Click to edit Master text styles</a:t>
            </a:r>
          </a:p>
        </p:txBody>
      </p:sp>
      <p:cxnSp>
        <p:nvCxnSpPr>
          <p:cNvPr id="25" name="Gerade Verbindung 24"/>
          <p:cNvCxnSpPr/>
          <p:nvPr userDrawn="1"/>
        </p:nvCxnSpPr>
        <p:spPr>
          <a:xfrm>
            <a:off x="495255" y="802085"/>
            <a:ext cx="816840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xtToAddress0"/>
          <p:cNvSpPr txBox="1">
            <a:spLocks noChangeArrowheads="1"/>
          </p:cNvSpPr>
          <p:nvPr userDrawn="1"/>
        </p:nvSpPr>
        <p:spPr bwMode="auto">
          <a:xfrm>
            <a:off x="4387151" y="6300423"/>
            <a:ext cx="2051749" cy="517019"/>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spcBef>
                <a:spcPts val="500"/>
              </a:spcBef>
              <a:spcAft>
                <a:spcPts val="500"/>
              </a:spcAft>
            </a:pPr>
            <a:r>
              <a:rPr kumimoji="0" lang="de-DE" sz="600" b="0" i="0" u="none" strike="noStrike" cap="none" normalizeH="0" baseline="0" dirty="0" smtClean="0">
                <a:ln>
                  <a:noFill/>
                </a:ln>
                <a:solidFill>
                  <a:srgbClr val="0061A1"/>
                </a:solidFill>
                <a:effectLst/>
                <a:latin typeface="Arial" pitchFamily="34" charset="0"/>
                <a:cs typeface="Arial" pitchFamily="34" charset="0"/>
              </a:rPr>
              <a:t>ARIAS </a:t>
            </a:r>
            <a:r>
              <a:rPr kumimoji="0" lang="de-DE" sz="600" b="0" i="0" u="none" strike="noStrike" cap="none" normalizeH="0" baseline="0" dirty="0" smtClean="0">
                <a:ln>
                  <a:noFill/>
                </a:ln>
                <a:solidFill>
                  <a:srgbClr val="0061A1"/>
                </a:solidFill>
                <a:effectLst/>
                <a:latin typeface="Arial" pitchFamily="34" charset="0"/>
                <a:cs typeface="Arial" pitchFamily="34" charset="0"/>
              </a:rPr>
              <a:t>Deutschland e</a:t>
            </a:r>
            <a:r>
              <a:rPr kumimoji="0" lang="de-DE" sz="600" b="0" i="0" u="none" strike="noStrike" cap="none" normalizeH="0" baseline="0" dirty="0" smtClean="0">
                <a:ln>
                  <a:noFill/>
                </a:ln>
                <a:solidFill>
                  <a:srgbClr val="0061A1"/>
                </a:solidFill>
                <a:effectLst/>
                <a:latin typeface="Arial" pitchFamily="34" charset="0"/>
                <a:cs typeface="Arial" pitchFamily="34" charset="0"/>
              </a:rPr>
              <a:t>. V., Hamburg</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Geschäftsstelle Starnberg</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ars FinanzRecht PartG </a:t>
            </a:r>
            <a:r>
              <a:rPr kumimoji="0" lang="de-DE" sz="600" b="0" i="0" u="none" strike="noStrike" cap="none" normalizeH="0" baseline="0" dirty="0" err="1" smtClean="0">
                <a:ln>
                  <a:noFill/>
                </a:ln>
                <a:solidFill>
                  <a:srgbClr val="0061A1"/>
                </a:solidFill>
                <a:effectLst/>
                <a:latin typeface="Arial" pitchFamily="34" charset="0"/>
                <a:cs typeface="Arial" pitchFamily="34" charset="0"/>
              </a:rPr>
              <a:t>mbB</a:t>
            </a:r>
            <a:r>
              <a:rPr kumimoji="0" lang="de-DE" sz="600" b="0" i="0" u="none" strike="noStrike" cap="none" normalizeH="0" baseline="0" dirty="0" smtClean="0">
                <a:ln>
                  <a:noFill/>
                </a:ln>
                <a:solidFill>
                  <a:srgbClr val="0061A1"/>
                </a:solidFill>
                <a:effectLst/>
                <a:latin typeface="Arial" pitchFamily="34" charset="0"/>
                <a:cs typeface="Arial" pitchFamily="34" charset="0"/>
              </a:rPr>
              <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dirty="0" smtClean="0">
                <a:ln>
                  <a:noFill/>
                </a:ln>
                <a:solidFill>
                  <a:srgbClr val="0061A1"/>
                </a:solidFill>
                <a:effectLst/>
                <a:latin typeface="Arial" pitchFamily="34" charset="0"/>
                <a:cs typeface="Arial" pitchFamily="34" charset="0"/>
              </a:rPr>
              <a:t>Rechtsanwälte &amp; Schiedsrichter</a:t>
            </a:r>
            <a:br>
              <a:rPr kumimoji="0" lang="de-DE" sz="600" b="0" i="0" u="none" strike="noStrike" cap="none" normalizeH="0" baseline="0" dirty="0" smtClean="0">
                <a:ln>
                  <a:noFill/>
                </a:ln>
                <a:solidFill>
                  <a:srgbClr val="0061A1"/>
                </a:solidFill>
                <a:effectLst/>
                <a:latin typeface="Arial" pitchFamily="34" charset="0"/>
                <a:cs typeface="Arial" pitchFamily="34" charset="0"/>
              </a:rPr>
            </a:br>
            <a:r>
              <a:rPr kumimoji="0" lang="de-DE" sz="600" b="0" i="0" u="none" strike="noStrike" cap="none" normalizeH="0" baseline="0" noProof="1" smtClean="0">
                <a:ln>
                  <a:noFill/>
                </a:ln>
                <a:solidFill>
                  <a:srgbClr val="0061A1"/>
                </a:solidFill>
                <a:effectLst/>
                <a:latin typeface="Arial" pitchFamily="34" charset="0"/>
                <a:cs typeface="Arial" pitchFamily="34" charset="0"/>
              </a:rPr>
              <a:t>Max-Emanuel-Str. 5, 82319 Starnberg, Deutschland</a:t>
            </a:r>
            <a:endParaRPr lang="de-DE" sz="1200" noProof="1">
              <a:solidFill>
                <a:srgbClr val="0061A1"/>
              </a:solidFill>
              <a:latin typeface="Arial" pitchFamily="34" charset="0"/>
              <a:cs typeface="Arial" pitchFamily="34" charset="0"/>
            </a:endParaRPr>
          </a:p>
        </p:txBody>
      </p:sp>
      <p:sp>
        <p:nvSpPr>
          <p:cNvPr id="16" name="Datumsplatzhalter 3"/>
          <p:cNvSpPr txBox="1">
            <a:spLocks/>
          </p:cNvSpPr>
          <p:nvPr userDrawn="1"/>
        </p:nvSpPr>
        <p:spPr>
          <a:xfrm>
            <a:off x="3083599" y="6298060"/>
            <a:ext cx="950360" cy="235387"/>
          </a:xfrm>
          <a:prstGeom prst="rect">
            <a:avLst/>
          </a:prstGeom>
        </p:spPr>
        <p:txBody>
          <a:bodyPr/>
          <a:lstStyle>
            <a:defPPr>
              <a:defRPr lang="de-DE"/>
            </a:defPPr>
            <a:lvl1pPr algn="l" rtl="0" fontAlgn="base">
              <a:spcBef>
                <a:spcPct val="0"/>
              </a:spcBef>
              <a:spcAft>
                <a:spcPct val="0"/>
              </a:spcAft>
              <a:defRPr kumimoji="0" lang="de-DE" sz="600" b="0" i="0" u="none" strike="noStrike" kern="1200" cap="none" normalizeH="0" baseline="0" smtClean="0">
                <a:ln>
                  <a:noFill/>
                </a:ln>
                <a:solidFill>
                  <a:srgbClr val="0061A1"/>
                </a:solidFill>
                <a:effectLst/>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42EA0A4D-E491-476B-B9E3-6A1EBC89092F}" type="datetime1">
              <a:rPr lang="de-DE" smtClean="0"/>
              <a:pPr>
                <a:defRPr/>
              </a:pPr>
              <a:t>31.10.2016</a:t>
            </a:fld>
            <a:endParaRPr lang="de-DE" dirty="0"/>
          </a:p>
        </p:txBody>
      </p:sp>
      <p:sp>
        <p:nvSpPr>
          <p:cNvPr id="17" name="Foliennummernplatzhalter 5"/>
          <p:cNvSpPr txBox="1">
            <a:spLocks/>
          </p:cNvSpPr>
          <p:nvPr userDrawn="1"/>
        </p:nvSpPr>
        <p:spPr>
          <a:xfrm>
            <a:off x="3081338" y="6550492"/>
            <a:ext cx="952442" cy="194423"/>
          </a:xfrm>
          <a:prstGeom prst="rect">
            <a:avLst/>
          </a:prstGeom>
        </p:spPr>
        <p:txBody>
          <a:bodyPr/>
          <a:lstStyle>
            <a:defPPr>
              <a:defRPr lang="de-DE"/>
            </a:defPPr>
            <a:lvl1pPr algn="r" rtl="0" fontAlgn="base">
              <a:spcBef>
                <a:spcPct val="0"/>
              </a:spcBef>
              <a:spcAft>
                <a:spcPct val="0"/>
              </a:spcAft>
              <a:defRPr kumimoji="0" lang="de-DE" sz="600" b="0" i="0" u="none" strike="noStrike" kern="1200" cap="none" normalizeH="0" baseline="0" smtClean="0">
                <a:ln>
                  <a:noFill/>
                </a:ln>
                <a:solidFill>
                  <a:schemeClr val="tx1"/>
                </a:solidFill>
                <a:effectLst/>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de-DE" smtClean="0"/>
              <a:t> </a:t>
            </a:r>
            <a:fld id="{6025F6C1-8205-4FD8-AD81-6E4A82ADBE8E}" type="slidenum">
              <a:rPr lang="de-DE" smtClean="0">
                <a:solidFill>
                  <a:srgbClr val="0061A1"/>
                </a:solidFill>
              </a:rPr>
              <a:pPr>
                <a:defRPr/>
              </a:pPr>
              <a:t>‹Nr.›</a:t>
            </a:fld>
            <a:endParaRPr lang="de-DE" dirty="0" err="1">
              <a:solidFill>
                <a:srgbClr val="0061A1"/>
              </a:solidFill>
            </a:endParaRPr>
          </a:p>
        </p:txBody>
      </p:sp>
      <p:sp>
        <p:nvSpPr>
          <p:cNvPr id="18" name="Textfeld 17"/>
          <p:cNvSpPr txBox="1"/>
          <p:nvPr userDrawn="1"/>
        </p:nvSpPr>
        <p:spPr>
          <a:xfrm>
            <a:off x="3074024" y="6541197"/>
            <a:ext cx="381836" cy="184666"/>
          </a:xfrm>
          <a:prstGeom prst="rect">
            <a:avLst/>
          </a:prstGeom>
          <a:noFill/>
        </p:spPr>
        <p:txBody>
          <a:bodyPr wrap="none" rtlCol="0">
            <a:spAutoFit/>
          </a:bodyPr>
          <a:lstStyle/>
          <a:p>
            <a:r>
              <a:rPr kumimoji="0" lang="de-DE" sz="600" b="0" i="0" u="none" strike="noStrike" kern="1200" cap="none" normalizeH="0" baseline="0" dirty="0" smtClean="0">
                <a:ln>
                  <a:noFill/>
                </a:ln>
                <a:solidFill>
                  <a:srgbClr val="0061A1"/>
                </a:solidFill>
                <a:effectLst/>
                <a:latin typeface="Arial" pitchFamily="34" charset="0"/>
                <a:ea typeface="+mn-ea"/>
                <a:cs typeface="Arial" pitchFamily="34" charset="0"/>
              </a:rPr>
              <a:t>Seite:</a:t>
            </a:r>
          </a:p>
        </p:txBody>
      </p:sp>
      <p:sp>
        <p:nvSpPr>
          <p:cNvPr id="20" name="Textfeld 2"/>
          <p:cNvSpPr txBox="1">
            <a:spLocks noChangeArrowheads="1"/>
          </p:cNvSpPr>
          <p:nvPr userDrawn="1"/>
        </p:nvSpPr>
        <p:spPr bwMode="auto">
          <a:xfrm>
            <a:off x="426135" y="6207207"/>
            <a:ext cx="1804670" cy="61023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spcAft>
                <a:spcPts val="0"/>
              </a:spcAft>
            </a:pPr>
            <a:r>
              <a:rPr lang="de-DE" sz="1100" dirty="0">
                <a:solidFill>
                  <a:srgbClr val="00B0F0"/>
                </a:solidFill>
                <a:effectLst/>
                <a:latin typeface="Constantia"/>
                <a:ea typeface="Calibri"/>
                <a:cs typeface="Times New Roman"/>
              </a:rPr>
              <a:t>ars FinanzRecht®</a:t>
            </a:r>
            <a:endParaRPr lang="de-DE" sz="1100" dirty="0">
              <a:effectLst/>
              <a:latin typeface="Calibri"/>
              <a:ea typeface="Calibri"/>
              <a:cs typeface="Times New Roman"/>
            </a:endParaRPr>
          </a:p>
          <a:p>
            <a:pPr>
              <a:spcAft>
                <a:spcPts val="0"/>
              </a:spcAft>
            </a:pPr>
            <a:r>
              <a:rPr lang="de-DE" sz="800" b="1" dirty="0">
                <a:effectLst/>
                <a:latin typeface="Verdana"/>
                <a:ea typeface="Calibri"/>
                <a:cs typeface="Times New Roman"/>
              </a:rPr>
              <a:t>PartGmbB</a:t>
            </a:r>
            <a:endParaRPr lang="de-DE" sz="1100" dirty="0">
              <a:effectLst/>
              <a:latin typeface="Calibri"/>
              <a:ea typeface="Calibri"/>
              <a:cs typeface="Times New Roman"/>
            </a:endParaRPr>
          </a:p>
          <a:p>
            <a:pPr>
              <a:spcAft>
                <a:spcPts val="0"/>
              </a:spcAft>
            </a:pPr>
            <a:r>
              <a:rPr lang="de-DE" sz="700" b="1" dirty="0">
                <a:effectLst/>
                <a:latin typeface="Verdana"/>
                <a:ea typeface="Calibri"/>
                <a:cs typeface="Times New Roman"/>
              </a:rPr>
              <a:t>Dr. Froehlich &amp; Dr. Schwepcke</a:t>
            </a:r>
            <a:endParaRPr lang="de-DE" sz="1100" dirty="0">
              <a:effectLst/>
              <a:latin typeface="Calibri"/>
              <a:ea typeface="Calibri"/>
              <a:cs typeface="Times New Roman"/>
            </a:endParaRPr>
          </a:p>
          <a:p>
            <a:pPr>
              <a:spcAft>
                <a:spcPts val="0"/>
              </a:spcAft>
            </a:pPr>
            <a:r>
              <a:rPr lang="de-DE" sz="700" b="1" dirty="0">
                <a:effectLst/>
                <a:latin typeface="Verdana"/>
                <a:ea typeface="Calibri"/>
                <a:cs typeface="Times New Roman"/>
              </a:rPr>
              <a:t>Rechtsanwälte &amp; Schiedsrichter</a:t>
            </a:r>
            <a:endParaRPr lang="de-DE" sz="1100" dirty="0">
              <a:effectLst/>
              <a:latin typeface="Calibri"/>
              <a:ea typeface="Calibri"/>
              <a:cs typeface="Times New Roman"/>
            </a:endParaRPr>
          </a:p>
        </p:txBody>
      </p:sp>
      <p:cxnSp>
        <p:nvCxnSpPr>
          <p:cNvPr id="15" name="Gerade Verbindung 14"/>
          <p:cNvCxnSpPr/>
          <p:nvPr userDrawn="1"/>
        </p:nvCxnSpPr>
        <p:spPr>
          <a:xfrm>
            <a:off x="495255" y="6225701"/>
            <a:ext cx="81398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Picture 4" descr="B:\ARIAS_Europe\ARIAS Deutschland\Logo ARIAS Germany.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81900" y="6258653"/>
            <a:ext cx="1149376" cy="5751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650" name="Title Placeholder 1"/>
          <p:cNvSpPr>
            <a:spLocks noGrp="1"/>
          </p:cNvSpPr>
          <p:nvPr>
            <p:ph type="title"/>
          </p:nvPr>
        </p:nvSpPr>
        <p:spPr bwMode="auto">
          <a:xfrm>
            <a:off x="407991" y="350842"/>
            <a:ext cx="8423275" cy="630237"/>
          </a:xfrm>
          <a:prstGeom prst="rect">
            <a:avLst/>
          </a:prstGeom>
          <a:noFill/>
          <a:ln w="9525">
            <a:noFill/>
            <a:miter lim="800000"/>
            <a:headEnd/>
            <a:tailEnd/>
          </a:ln>
        </p:spPr>
        <p:txBody>
          <a:bodyPr vert="horz" wrap="square" lIns="32273" tIns="0" rIns="0" bIns="0" numCol="1" anchor="t" anchorCtr="0" compatLnSpc="1">
            <a:prstTxWarp prst="textNoShape">
              <a:avLst/>
            </a:prstTxWarp>
          </a:bodyPr>
          <a:lstStyle/>
          <a:p>
            <a:pPr lvl="0"/>
            <a:r>
              <a:rPr lang="en-US" dirty="0" smtClean="0"/>
              <a:t>Click to edit Master title style</a:t>
            </a:r>
          </a:p>
        </p:txBody>
      </p:sp>
      <p:sp>
        <p:nvSpPr>
          <p:cNvPr id="27651" name="Text Placeholder 2"/>
          <p:cNvSpPr>
            <a:spLocks noGrp="1"/>
          </p:cNvSpPr>
          <p:nvPr>
            <p:ph type="body" idx="1"/>
          </p:nvPr>
        </p:nvSpPr>
        <p:spPr bwMode="auto">
          <a:xfrm>
            <a:off x="404816" y="1190625"/>
            <a:ext cx="8423275" cy="5219700"/>
          </a:xfrm>
          <a:prstGeom prst="rect">
            <a:avLst/>
          </a:prstGeom>
          <a:noFill/>
          <a:ln w="9525">
            <a:noFill/>
            <a:miter lim="800000"/>
            <a:headEnd/>
            <a:tailEnd/>
          </a:ln>
        </p:spPr>
        <p:txBody>
          <a:bodyPr vert="horz" wrap="square" lIns="32273"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708" r:id="rId1"/>
    <p:sldLayoutId id="2147483671" r:id="rId2"/>
    <p:sldLayoutId id="2147483676" r:id="rId3"/>
    <p:sldLayoutId id="2147483702" r:id="rId4"/>
    <p:sldLayoutId id="2147483670" r:id="rId5"/>
  </p:sldLayoutIdLst>
  <p:timing>
    <p:tnLst>
      <p:par>
        <p:cTn id="1" dur="indefinite" restart="never" nodeType="tmRoot"/>
      </p:par>
    </p:tnLst>
  </p:timing>
  <p:hf hdr="0" ftr="0"/>
  <p:txStyles>
    <p:titleStyle>
      <a:lvl1pPr algn="l" rtl="0" eaLnBrk="1" fontAlgn="base" hangingPunct="1">
        <a:spcBef>
          <a:spcPct val="0"/>
        </a:spcBef>
        <a:spcAft>
          <a:spcPct val="0"/>
        </a:spcAft>
        <a:defRPr lang="en-US" sz="2200" b="1" kern="1200" dirty="0">
          <a:solidFill>
            <a:srgbClr val="0061A1"/>
          </a:solidFill>
          <a:latin typeface="+mj-lt"/>
          <a:ea typeface="+mj-ea"/>
          <a:cs typeface="+mj-cs"/>
        </a:defRPr>
      </a:lvl1pPr>
      <a:lvl2pPr algn="l" rtl="0" eaLnBrk="1" fontAlgn="base" hangingPunct="1">
        <a:spcBef>
          <a:spcPct val="0"/>
        </a:spcBef>
        <a:spcAft>
          <a:spcPct val="0"/>
        </a:spcAft>
        <a:defRPr sz="2200" b="1">
          <a:solidFill>
            <a:schemeClr val="tx2"/>
          </a:solidFill>
          <a:latin typeface="Arial" charset="0"/>
        </a:defRPr>
      </a:lvl2pPr>
      <a:lvl3pPr algn="l" rtl="0" eaLnBrk="1" fontAlgn="base" hangingPunct="1">
        <a:spcBef>
          <a:spcPct val="0"/>
        </a:spcBef>
        <a:spcAft>
          <a:spcPct val="0"/>
        </a:spcAft>
        <a:defRPr sz="2200" b="1">
          <a:solidFill>
            <a:schemeClr val="tx2"/>
          </a:solidFill>
          <a:latin typeface="Arial" charset="0"/>
        </a:defRPr>
      </a:lvl3pPr>
      <a:lvl4pPr algn="l" rtl="0" eaLnBrk="1" fontAlgn="base" hangingPunct="1">
        <a:spcBef>
          <a:spcPct val="0"/>
        </a:spcBef>
        <a:spcAft>
          <a:spcPct val="0"/>
        </a:spcAft>
        <a:defRPr sz="2200" b="1">
          <a:solidFill>
            <a:schemeClr val="tx2"/>
          </a:solidFill>
          <a:latin typeface="Arial" charset="0"/>
        </a:defRPr>
      </a:lvl4pPr>
      <a:lvl5pPr algn="l" rtl="0" eaLnBrk="1" fontAlgn="base" hangingPunct="1">
        <a:spcBef>
          <a:spcPct val="0"/>
        </a:spcBef>
        <a:spcAft>
          <a:spcPct val="0"/>
        </a:spcAft>
        <a:defRPr sz="2200" b="1">
          <a:solidFill>
            <a:schemeClr val="tx2"/>
          </a:solidFill>
          <a:latin typeface="Arial" charset="0"/>
        </a:defRPr>
      </a:lvl5pPr>
      <a:lvl6pPr marL="409884" algn="l" rtl="0" eaLnBrk="1" fontAlgn="base" hangingPunct="1">
        <a:spcBef>
          <a:spcPct val="0"/>
        </a:spcBef>
        <a:spcAft>
          <a:spcPct val="0"/>
        </a:spcAft>
        <a:defRPr sz="2200" b="1">
          <a:solidFill>
            <a:schemeClr val="accent1"/>
          </a:solidFill>
          <a:latin typeface="Arial" charset="0"/>
        </a:defRPr>
      </a:lvl6pPr>
      <a:lvl7pPr marL="819769" algn="l" rtl="0" eaLnBrk="1" fontAlgn="base" hangingPunct="1">
        <a:spcBef>
          <a:spcPct val="0"/>
        </a:spcBef>
        <a:spcAft>
          <a:spcPct val="0"/>
        </a:spcAft>
        <a:defRPr sz="2200" b="1">
          <a:solidFill>
            <a:schemeClr val="accent1"/>
          </a:solidFill>
          <a:latin typeface="Arial" charset="0"/>
        </a:defRPr>
      </a:lvl7pPr>
      <a:lvl8pPr marL="1229653" algn="l" rtl="0" eaLnBrk="1" fontAlgn="base" hangingPunct="1">
        <a:spcBef>
          <a:spcPct val="0"/>
        </a:spcBef>
        <a:spcAft>
          <a:spcPct val="0"/>
        </a:spcAft>
        <a:defRPr sz="2200" b="1">
          <a:solidFill>
            <a:schemeClr val="accent1"/>
          </a:solidFill>
          <a:latin typeface="Arial" charset="0"/>
        </a:defRPr>
      </a:lvl8pPr>
      <a:lvl9pPr marL="1639534" algn="l" rtl="0" eaLnBrk="1" fontAlgn="base" hangingPunct="1">
        <a:spcBef>
          <a:spcPct val="0"/>
        </a:spcBef>
        <a:spcAft>
          <a:spcPct val="0"/>
        </a:spcAft>
        <a:defRPr sz="2200" b="1">
          <a:solidFill>
            <a:schemeClr val="accent1"/>
          </a:solidFill>
          <a:latin typeface="Arial" charset="0"/>
        </a:defRPr>
      </a:lvl9pPr>
    </p:titleStyle>
    <p:bodyStyle>
      <a:lvl1pPr marL="179336" indent="-179336" algn="l" rtl="0" eaLnBrk="1" fontAlgn="base" hangingPunct="1">
        <a:spcBef>
          <a:spcPct val="0"/>
        </a:spcBef>
        <a:spcAft>
          <a:spcPts val="275"/>
        </a:spcAft>
        <a:buFont typeface="Arial" pitchFamily="34" charset="0"/>
        <a:defRPr lang="en-US" kern="1200" dirty="0">
          <a:solidFill>
            <a:srgbClr val="0061A1"/>
          </a:solidFill>
          <a:latin typeface="+mn-lt"/>
          <a:ea typeface="+mn-ea"/>
          <a:cs typeface="+mn-cs"/>
        </a:defRPr>
      </a:lvl1pPr>
      <a:lvl2pPr marL="179336" indent="-179336" algn="l" rtl="0" eaLnBrk="1" fontAlgn="base" hangingPunct="1">
        <a:spcBef>
          <a:spcPct val="0"/>
        </a:spcBef>
        <a:spcAft>
          <a:spcPts val="275"/>
        </a:spcAft>
        <a:buFont typeface="Arial" pitchFamily="34" charset="0"/>
        <a:buChar char="•"/>
        <a:defRPr lang="en-US" kern="1200" dirty="0">
          <a:solidFill>
            <a:srgbClr val="0061A1"/>
          </a:solidFill>
          <a:latin typeface="+mn-lt"/>
          <a:ea typeface="+mj-ea"/>
          <a:cs typeface="+mj-cs"/>
        </a:defRPr>
      </a:lvl2pPr>
      <a:lvl3pPr marL="360259" indent="-179336" algn="l" rtl="0" eaLnBrk="1" fontAlgn="base" hangingPunct="1">
        <a:spcBef>
          <a:spcPct val="0"/>
        </a:spcBef>
        <a:spcAft>
          <a:spcPts val="275"/>
        </a:spcAft>
        <a:buFont typeface="Arial" pitchFamily="34" charset="0"/>
        <a:buChar char="‒"/>
        <a:defRPr lang="en-US" kern="1200" dirty="0">
          <a:solidFill>
            <a:srgbClr val="0061A1"/>
          </a:solidFill>
          <a:latin typeface="+mn-lt"/>
          <a:ea typeface="+mj-ea"/>
          <a:cs typeface="+mj-cs"/>
        </a:defRPr>
      </a:lvl3pPr>
      <a:lvl4pPr marL="541182" indent="-179336" algn="l" rtl="0" eaLnBrk="1" fontAlgn="base" hangingPunct="1">
        <a:spcBef>
          <a:spcPct val="0"/>
        </a:spcBef>
        <a:spcAft>
          <a:spcPts val="538"/>
        </a:spcAft>
        <a:buFont typeface="Arial" pitchFamily="34" charset="0"/>
        <a:buChar char="•"/>
        <a:defRPr lang="en-US" sz="1600" kern="1200" dirty="0">
          <a:solidFill>
            <a:srgbClr val="0061A1"/>
          </a:solidFill>
          <a:latin typeface="+mn-lt"/>
          <a:ea typeface="+mj-ea"/>
          <a:cs typeface="+mj-cs"/>
        </a:defRPr>
      </a:lvl4pPr>
      <a:lvl5pPr marL="710994" indent="-168227" algn="l" rtl="0" eaLnBrk="1" fontAlgn="base" hangingPunct="1">
        <a:spcBef>
          <a:spcPct val="0"/>
        </a:spcBef>
        <a:spcAft>
          <a:spcPts val="538"/>
        </a:spcAft>
        <a:buFont typeface="Arial" pitchFamily="34" charset="0"/>
        <a:buChar char="‒"/>
        <a:defRPr lang="en-GB" sz="1600" kern="1200" dirty="0">
          <a:solidFill>
            <a:srgbClr val="0061A1"/>
          </a:solidFill>
          <a:latin typeface="+mn-lt"/>
          <a:ea typeface="+mj-ea"/>
          <a:cs typeface="+mj-cs"/>
        </a:defRPr>
      </a:lvl5pPr>
      <a:lvl6pPr marL="802690" indent="-163669" algn="l" defTabSz="819769" rtl="0" eaLnBrk="1" latinLnBrk="0" hangingPunct="1">
        <a:spcBef>
          <a:spcPts val="0"/>
        </a:spcBef>
        <a:spcAft>
          <a:spcPts val="269"/>
        </a:spcAft>
        <a:buFont typeface="Arial" pitchFamily="34" charset="0"/>
        <a:buChar char="•"/>
        <a:defRPr sz="1400" kern="1200" baseline="0">
          <a:solidFill>
            <a:schemeClr val="accent1"/>
          </a:solidFill>
          <a:latin typeface="+mn-lt"/>
          <a:ea typeface="+mn-ea"/>
          <a:cs typeface="+mn-cs"/>
        </a:defRPr>
      </a:lvl6pPr>
      <a:lvl7pPr marL="967781" indent="-165092" algn="l" defTabSz="819769"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7pPr>
      <a:lvl8pPr marL="1122910" indent="-155129" algn="l" defTabSz="819769"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8pPr>
      <a:lvl9pPr marL="1286579" indent="-163669" algn="l" defTabSz="819769"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9pPr>
    </p:bodyStyle>
    <p:otherStyle>
      <a:defPPr>
        <a:defRPr lang="en-US"/>
      </a:defPPr>
      <a:lvl1pPr marL="0" algn="l" defTabSz="819769" rtl="0" eaLnBrk="1" latinLnBrk="0" hangingPunct="1">
        <a:defRPr sz="1600" kern="1200">
          <a:solidFill>
            <a:schemeClr val="tx1"/>
          </a:solidFill>
          <a:latin typeface="+mn-lt"/>
          <a:ea typeface="+mn-ea"/>
          <a:cs typeface="+mn-cs"/>
        </a:defRPr>
      </a:lvl1pPr>
      <a:lvl2pPr marL="409884" algn="l" defTabSz="819769" rtl="0" eaLnBrk="1" latinLnBrk="0" hangingPunct="1">
        <a:defRPr sz="1600" kern="1200">
          <a:solidFill>
            <a:schemeClr val="tx1"/>
          </a:solidFill>
          <a:latin typeface="+mn-lt"/>
          <a:ea typeface="+mn-ea"/>
          <a:cs typeface="+mn-cs"/>
        </a:defRPr>
      </a:lvl2pPr>
      <a:lvl3pPr marL="819769" algn="l" defTabSz="819769" rtl="0" eaLnBrk="1" latinLnBrk="0" hangingPunct="1">
        <a:defRPr sz="1600" kern="1200">
          <a:solidFill>
            <a:schemeClr val="tx1"/>
          </a:solidFill>
          <a:latin typeface="+mn-lt"/>
          <a:ea typeface="+mn-ea"/>
          <a:cs typeface="+mn-cs"/>
        </a:defRPr>
      </a:lvl3pPr>
      <a:lvl4pPr marL="1229653" algn="l" defTabSz="819769" rtl="0" eaLnBrk="1" latinLnBrk="0" hangingPunct="1">
        <a:defRPr sz="1600" kern="1200">
          <a:solidFill>
            <a:schemeClr val="tx1"/>
          </a:solidFill>
          <a:latin typeface="+mn-lt"/>
          <a:ea typeface="+mn-ea"/>
          <a:cs typeface="+mn-cs"/>
        </a:defRPr>
      </a:lvl4pPr>
      <a:lvl5pPr marL="1639534" algn="l" defTabSz="819769" rtl="0" eaLnBrk="1" latinLnBrk="0" hangingPunct="1">
        <a:defRPr sz="1600" kern="1200">
          <a:solidFill>
            <a:schemeClr val="tx1"/>
          </a:solidFill>
          <a:latin typeface="+mn-lt"/>
          <a:ea typeface="+mn-ea"/>
          <a:cs typeface="+mn-cs"/>
        </a:defRPr>
      </a:lvl5pPr>
      <a:lvl6pPr marL="2049419" algn="l" defTabSz="819769" rtl="0" eaLnBrk="1" latinLnBrk="0" hangingPunct="1">
        <a:defRPr sz="1600" kern="1200">
          <a:solidFill>
            <a:schemeClr val="tx1"/>
          </a:solidFill>
          <a:latin typeface="+mn-lt"/>
          <a:ea typeface="+mn-ea"/>
          <a:cs typeface="+mn-cs"/>
        </a:defRPr>
      </a:lvl6pPr>
      <a:lvl7pPr marL="2459302" algn="l" defTabSz="819769" rtl="0" eaLnBrk="1" latinLnBrk="0" hangingPunct="1">
        <a:defRPr sz="1600" kern="1200">
          <a:solidFill>
            <a:schemeClr val="tx1"/>
          </a:solidFill>
          <a:latin typeface="+mn-lt"/>
          <a:ea typeface="+mn-ea"/>
          <a:cs typeface="+mn-cs"/>
        </a:defRPr>
      </a:lvl7pPr>
      <a:lvl8pPr marL="2869186" algn="l" defTabSz="819769" rtl="0" eaLnBrk="1" latinLnBrk="0" hangingPunct="1">
        <a:defRPr sz="1600" kern="1200">
          <a:solidFill>
            <a:schemeClr val="tx1"/>
          </a:solidFill>
          <a:latin typeface="+mn-lt"/>
          <a:ea typeface="+mn-ea"/>
          <a:cs typeface="+mn-cs"/>
        </a:defRPr>
      </a:lvl8pPr>
      <a:lvl9pPr marL="3279070" algn="l" defTabSz="819769"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2.xml"/><Relationship Id="rId7" Type="http://schemas.openxmlformats.org/officeDocument/2006/relationships/image" Target="../media/image5.emf"/><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1.xml"/><Relationship Id="rId4"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3"/>
          <p:cNvSpPr>
            <a:spLocks noGrp="1"/>
          </p:cNvSpPr>
          <p:nvPr>
            <p:ph type="ctrTitle"/>
          </p:nvPr>
        </p:nvSpPr>
        <p:spPr>
          <a:xfrm>
            <a:off x="685800" y="2130425"/>
            <a:ext cx="7772400" cy="1470025"/>
          </a:xfrm>
        </p:spPr>
        <p:txBody>
          <a:bodyPr/>
          <a:lstStyle/>
          <a:p>
            <a:r>
              <a:rPr lang="de-DE" dirty="0"/>
              <a:t>ARIAS Working Session</a:t>
            </a:r>
            <a:br>
              <a:rPr lang="de-DE" dirty="0"/>
            </a:br>
            <a:r>
              <a:rPr lang="de-DE" dirty="0"/>
              <a:t>„</a:t>
            </a:r>
            <a:r>
              <a:rPr lang="en-US" dirty="0"/>
              <a:t>Appeals in Arbitration? The National Approaches”</a:t>
            </a:r>
            <a:endParaRPr lang="de-DE" dirty="0"/>
          </a:p>
        </p:txBody>
      </p:sp>
      <p:sp>
        <p:nvSpPr>
          <p:cNvPr id="7" name="Untertitel 4"/>
          <p:cNvSpPr>
            <a:spLocks noGrp="1"/>
          </p:cNvSpPr>
          <p:nvPr>
            <p:ph type="subTitle" idx="1"/>
          </p:nvPr>
        </p:nvSpPr>
        <p:spPr>
          <a:xfrm>
            <a:off x="661917" y="3260110"/>
            <a:ext cx="6400800" cy="1752600"/>
          </a:xfrm>
        </p:spPr>
        <p:txBody>
          <a:bodyPr/>
          <a:lstStyle/>
          <a:p>
            <a:r>
              <a:rPr lang="en-US" b="1" dirty="0"/>
              <a:t>VI </a:t>
            </a:r>
            <a:r>
              <a:rPr lang="en-US" b="1" dirty="0" err="1"/>
              <a:t>th</a:t>
            </a:r>
            <a:r>
              <a:rPr lang="en-US" b="1" dirty="0"/>
              <a:t> AIDA EUROPE CONFERENCE</a:t>
            </a:r>
            <a:br>
              <a:rPr lang="en-US" b="1" dirty="0"/>
            </a:br>
            <a:r>
              <a:rPr lang="en-US" b="1" dirty="0"/>
              <a:t>Vienna - 3 and 4 November 2016</a:t>
            </a:r>
            <a:endParaRPr lang="de-DE" dirty="0"/>
          </a:p>
          <a:p>
            <a:endParaRPr 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err="1" smtClean="0">
                <a:solidFill>
                  <a:srgbClr val="0061A1"/>
                </a:solidFill>
              </a:rPr>
              <a:t>Disclaimer</a:t>
            </a:r>
            <a:endParaRPr lang="de-DE" dirty="0">
              <a:solidFill>
                <a:srgbClr val="0061A1"/>
              </a:solidFill>
            </a:endParaRPr>
          </a:p>
        </p:txBody>
      </p:sp>
      <p:sp>
        <p:nvSpPr>
          <p:cNvPr id="5" name="Untertitel 9"/>
          <p:cNvSpPr txBox="1">
            <a:spLocks/>
          </p:cNvSpPr>
          <p:nvPr/>
        </p:nvSpPr>
        <p:spPr bwMode="auto">
          <a:xfrm>
            <a:off x="496987" y="1115463"/>
            <a:ext cx="8424000" cy="5103961"/>
          </a:xfrm>
          <a:prstGeom prst="rect">
            <a:avLst/>
          </a:prstGeom>
          <a:noFill/>
          <a:ln w="9525">
            <a:noFill/>
            <a:miter lim="800000"/>
            <a:headEnd/>
            <a:tailEnd/>
          </a:ln>
        </p:spPr>
        <p:txBody>
          <a:bodyPr vert="horz" wrap="square" lIns="32273" tIns="0" rIns="0" bIns="0" numCol="1" rtlCol="0" anchor="t" anchorCtr="0" compatLnSpc="1">
            <a:prstTxWarp prst="textNoShape">
              <a:avLst/>
            </a:prstTxWarp>
            <a:spAutoFit/>
          </a:bodyPr>
          <a:lstStyle>
            <a:lvl1pPr marL="0" indent="0" algn="l" defTabSz="914134" rtl="0" eaLnBrk="1" fontAlgn="base" latinLnBrk="0" hangingPunct="1">
              <a:spcBef>
                <a:spcPct val="0"/>
              </a:spcBef>
              <a:spcAft>
                <a:spcPts val="275"/>
              </a:spcAft>
              <a:buFont typeface="Arial" pitchFamily="34" charset="0"/>
              <a:buNone/>
              <a:defRPr lang="en-US" sz="2000" b="0" kern="1200" dirty="0" smtClean="0">
                <a:solidFill>
                  <a:srgbClr val="0061A1"/>
                </a:solidFill>
                <a:latin typeface="+mn-lt"/>
                <a:ea typeface="+mj-ea"/>
                <a:cs typeface="+mj-cs"/>
              </a:defRPr>
            </a:lvl1pPr>
            <a:lvl2pPr marL="457068" indent="0" algn="l" rtl="0" eaLnBrk="1" fontAlgn="base" hangingPunct="1">
              <a:spcBef>
                <a:spcPct val="0"/>
              </a:spcBef>
              <a:spcAft>
                <a:spcPts val="275"/>
              </a:spcAft>
              <a:buFont typeface="Arial" pitchFamily="34" charset="0"/>
              <a:buNone/>
              <a:defRPr lang="en-US" sz="2000" b="1" kern="1200">
                <a:solidFill>
                  <a:srgbClr val="0061A1"/>
                </a:solidFill>
                <a:latin typeface="+mn-lt"/>
                <a:ea typeface="+mj-ea"/>
                <a:cs typeface="+mj-cs"/>
              </a:defRPr>
            </a:lvl2pPr>
            <a:lvl3pPr marL="914134" indent="0" algn="l" rtl="0" eaLnBrk="1" fontAlgn="base" hangingPunct="1">
              <a:spcBef>
                <a:spcPct val="0"/>
              </a:spcBef>
              <a:spcAft>
                <a:spcPts val="275"/>
              </a:spcAft>
              <a:buFont typeface="Arial" pitchFamily="34" charset="0"/>
              <a:buNone/>
              <a:defRPr lang="en-US" sz="1800" b="1" kern="1200">
                <a:solidFill>
                  <a:srgbClr val="0061A1"/>
                </a:solidFill>
                <a:latin typeface="+mn-lt"/>
                <a:ea typeface="+mj-ea"/>
                <a:cs typeface="+mj-cs"/>
              </a:defRPr>
            </a:lvl3pPr>
            <a:lvl4pPr marL="1371202" indent="0" algn="l" rtl="0" eaLnBrk="1" fontAlgn="base" hangingPunct="1">
              <a:spcBef>
                <a:spcPct val="0"/>
              </a:spcBef>
              <a:spcAft>
                <a:spcPts val="538"/>
              </a:spcAft>
              <a:buFont typeface="Arial" pitchFamily="34" charset="0"/>
              <a:buNone/>
              <a:defRPr lang="en-US" sz="1600" b="1" kern="1200">
                <a:solidFill>
                  <a:srgbClr val="0061A1"/>
                </a:solidFill>
                <a:latin typeface="+mn-lt"/>
                <a:ea typeface="+mj-ea"/>
                <a:cs typeface="+mj-cs"/>
              </a:defRPr>
            </a:lvl4pPr>
            <a:lvl5pPr marL="1828270" indent="0" algn="l" rtl="0" eaLnBrk="1" fontAlgn="base" hangingPunct="1">
              <a:spcBef>
                <a:spcPct val="0"/>
              </a:spcBef>
              <a:spcAft>
                <a:spcPts val="538"/>
              </a:spcAft>
              <a:buFont typeface="Arial" pitchFamily="34" charset="0"/>
              <a:buNone/>
              <a:defRPr lang="en-GB" sz="1600" b="1" kern="1200">
                <a:solidFill>
                  <a:srgbClr val="0061A1"/>
                </a:solidFill>
                <a:latin typeface="+mn-lt"/>
                <a:ea typeface="+mj-ea"/>
                <a:cs typeface="+mj-cs"/>
              </a:defRPr>
            </a:lvl5pPr>
            <a:lvl6pPr marL="2285338" indent="0" algn="l" defTabSz="819769" rtl="0" eaLnBrk="1" latinLnBrk="0" hangingPunct="1">
              <a:spcBef>
                <a:spcPts val="0"/>
              </a:spcBef>
              <a:spcAft>
                <a:spcPts val="269"/>
              </a:spcAft>
              <a:buFont typeface="Arial" pitchFamily="34" charset="0"/>
              <a:buNone/>
              <a:defRPr sz="1600" b="1" kern="1200" baseline="0">
                <a:solidFill>
                  <a:schemeClr val="accent1"/>
                </a:solidFill>
                <a:latin typeface="+mn-lt"/>
                <a:ea typeface="+mn-ea"/>
                <a:cs typeface="+mn-cs"/>
              </a:defRPr>
            </a:lvl6pPr>
            <a:lvl7pPr marL="2742404" indent="0" algn="l" defTabSz="819769" rtl="0" eaLnBrk="1" latinLnBrk="0" hangingPunct="1">
              <a:spcBef>
                <a:spcPts val="0"/>
              </a:spcBef>
              <a:spcAft>
                <a:spcPts val="269"/>
              </a:spcAft>
              <a:buFont typeface="Arial" pitchFamily="34" charset="0"/>
              <a:buNone/>
              <a:defRPr sz="1600" b="1" kern="1200">
                <a:solidFill>
                  <a:schemeClr val="accent1"/>
                </a:solidFill>
                <a:latin typeface="+mn-lt"/>
                <a:ea typeface="+mn-ea"/>
                <a:cs typeface="+mn-cs"/>
              </a:defRPr>
            </a:lvl7pPr>
            <a:lvl8pPr marL="3199472" indent="0" algn="l" defTabSz="819769" rtl="0" eaLnBrk="1" latinLnBrk="0" hangingPunct="1">
              <a:spcBef>
                <a:spcPts val="0"/>
              </a:spcBef>
              <a:spcAft>
                <a:spcPts val="269"/>
              </a:spcAft>
              <a:buFont typeface="Arial" pitchFamily="34" charset="0"/>
              <a:buNone/>
              <a:defRPr sz="1600" b="1" kern="1200">
                <a:solidFill>
                  <a:schemeClr val="accent1"/>
                </a:solidFill>
                <a:latin typeface="+mn-lt"/>
                <a:ea typeface="+mn-ea"/>
                <a:cs typeface="+mn-cs"/>
              </a:defRPr>
            </a:lvl8pPr>
            <a:lvl9pPr marL="3656540" indent="0" algn="l" defTabSz="819769" rtl="0" eaLnBrk="1" latinLnBrk="0" hangingPunct="1">
              <a:spcBef>
                <a:spcPts val="0"/>
              </a:spcBef>
              <a:spcAft>
                <a:spcPts val="269"/>
              </a:spcAft>
              <a:buFont typeface="Arial" pitchFamily="34" charset="0"/>
              <a:buNone/>
              <a:defRPr sz="1600" b="1" kern="1200">
                <a:solidFill>
                  <a:schemeClr val="accent1"/>
                </a:solidFill>
                <a:latin typeface="+mn-lt"/>
                <a:ea typeface="+mn-ea"/>
                <a:cs typeface="+mn-cs"/>
              </a:defRPr>
            </a:lvl9pPr>
          </a:lstStyle>
          <a:p>
            <a:r>
              <a:rPr lang="de-DE" sz="1000" dirty="0" smtClean="0">
                <a:solidFill>
                  <a:srgbClr val="002060"/>
                </a:solidFill>
              </a:rPr>
              <a:t>ARIAS steht für AIDA Reinsurance </a:t>
            </a:r>
            <a:r>
              <a:rPr lang="de-DE" sz="1000" dirty="0" err="1" smtClean="0">
                <a:solidFill>
                  <a:srgbClr val="002060"/>
                </a:solidFill>
              </a:rPr>
              <a:t>and</a:t>
            </a:r>
            <a:r>
              <a:rPr lang="de-DE" sz="1000" dirty="0" smtClean="0">
                <a:solidFill>
                  <a:srgbClr val="002060"/>
                </a:solidFill>
              </a:rPr>
              <a:t> Insurance Arbitration Society, AIDA für </a:t>
            </a:r>
            <a:r>
              <a:rPr lang="de-DE" sz="1000" dirty="0" err="1" smtClean="0">
                <a:solidFill>
                  <a:srgbClr val="002060"/>
                </a:solidFill>
              </a:rPr>
              <a:t>Association</a:t>
            </a:r>
            <a:r>
              <a:rPr lang="de-DE" sz="1000" dirty="0" smtClean="0">
                <a:solidFill>
                  <a:srgbClr val="002060"/>
                </a:solidFill>
              </a:rPr>
              <a:t> Internationale de </a:t>
            </a:r>
            <a:r>
              <a:rPr lang="de-DE" sz="1000" dirty="0" err="1" smtClean="0">
                <a:solidFill>
                  <a:srgbClr val="002060"/>
                </a:solidFill>
              </a:rPr>
              <a:t>Droit</a:t>
            </a:r>
            <a:r>
              <a:rPr lang="de-DE" sz="1000" dirty="0" smtClean="0">
                <a:solidFill>
                  <a:srgbClr val="002060"/>
                </a:solidFill>
              </a:rPr>
              <a:t> des </a:t>
            </a:r>
            <a:r>
              <a:rPr lang="de-DE" sz="1000" dirty="0" err="1" smtClean="0">
                <a:solidFill>
                  <a:srgbClr val="002060"/>
                </a:solidFill>
              </a:rPr>
              <a:t>Assurances</a:t>
            </a:r>
            <a:r>
              <a:rPr lang="de-DE" sz="1000" dirty="0" smtClean="0">
                <a:solidFill>
                  <a:srgbClr val="002060"/>
                </a:solidFill>
              </a:rPr>
              <a:t>.</a:t>
            </a:r>
          </a:p>
          <a:p>
            <a:r>
              <a:rPr lang="de-DE" sz="1000" dirty="0" smtClean="0">
                <a:solidFill>
                  <a:srgbClr val="002060"/>
                </a:solidFill>
              </a:rPr>
              <a:t>ARIAS Deutschland e.V. hat seinen Sitz in Hamburg (Amtsgericht Hamburg, Vereinsregister VR 22891). ARIAS Deutschland e.V. ist Mitglied von ARIAS Europe e.V. </a:t>
            </a:r>
            <a:r>
              <a:rPr lang="de-DE" sz="1000" dirty="0">
                <a:solidFill>
                  <a:srgbClr val="002060"/>
                </a:solidFill>
              </a:rPr>
              <a:t>(Amtsgericht Hamburg, Vereinsregister VR 21075</a:t>
            </a:r>
            <a:r>
              <a:rPr lang="de-DE" sz="1000" dirty="0" smtClean="0">
                <a:solidFill>
                  <a:srgbClr val="002060"/>
                </a:solidFill>
              </a:rPr>
              <a:t>).</a:t>
            </a:r>
          </a:p>
          <a:p>
            <a:endParaRPr lang="de-DE" sz="1000" dirty="0" smtClean="0">
              <a:solidFill>
                <a:srgbClr val="002060"/>
              </a:solidFill>
            </a:endParaRPr>
          </a:p>
          <a:p>
            <a:r>
              <a:rPr lang="de-DE" sz="1000" dirty="0" smtClean="0">
                <a:solidFill>
                  <a:srgbClr val="002060"/>
                </a:solidFill>
              </a:rPr>
              <a:t>Zweck des Vereins ist die Förderung der Schiedsgerichtsbarkeit in den Bereichen des Versicherungs- und Rückversicherungsrechts der mittel- </a:t>
            </a:r>
            <a:br>
              <a:rPr lang="de-DE" sz="1000" dirty="0" smtClean="0">
                <a:solidFill>
                  <a:srgbClr val="002060"/>
                </a:solidFill>
              </a:rPr>
            </a:br>
            <a:r>
              <a:rPr lang="de-DE" sz="1000" dirty="0" smtClean="0">
                <a:solidFill>
                  <a:srgbClr val="002060"/>
                </a:solidFill>
              </a:rPr>
              <a:t>und osteuropäischen Rechtsräume. Zu unseren Aufgaben gehören die </a:t>
            </a:r>
          </a:p>
          <a:p>
            <a:pPr marL="1542652" lvl="3" indent="-171450">
              <a:buFont typeface="Arial" pitchFamily="34" charset="0"/>
              <a:buChar char="•"/>
            </a:pPr>
            <a:r>
              <a:rPr lang="de-DE" sz="1000" b="0" dirty="0" smtClean="0">
                <a:solidFill>
                  <a:srgbClr val="002060"/>
                </a:solidFill>
              </a:rPr>
              <a:t>Bereitstellung einer Schiedsklausel</a:t>
            </a:r>
          </a:p>
          <a:p>
            <a:pPr marL="1542652" lvl="3" indent="-171450">
              <a:buFont typeface="Arial" pitchFamily="34" charset="0"/>
              <a:buChar char="•"/>
            </a:pPr>
            <a:r>
              <a:rPr lang="de-DE" sz="1000" b="0" dirty="0" smtClean="0">
                <a:solidFill>
                  <a:srgbClr val="002060"/>
                </a:solidFill>
              </a:rPr>
              <a:t>Beratung bei der Auswahl von Schiedsrichtern, Mediatoren und Sachverständigen</a:t>
            </a:r>
          </a:p>
          <a:p>
            <a:pPr marL="1542652" lvl="3" indent="-171450">
              <a:buFont typeface="Arial" pitchFamily="34" charset="0"/>
              <a:buChar char="•"/>
            </a:pPr>
            <a:r>
              <a:rPr lang="de-DE" sz="1000" b="0" dirty="0" smtClean="0">
                <a:solidFill>
                  <a:srgbClr val="002060"/>
                </a:solidFill>
              </a:rPr>
              <a:t>Benennung von Schiedsrichtern und Mediatoren</a:t>
            </a:r>
          </a:p>
          <a:p>
            <a:pPr marL="1542652" lvl="3" indent="-171450">
              <a:buFont typeface="Arial" pitchFamily="34" charset="0"/>
              <a:buChar char="•"/>
            </a:pPr>
            <a:r>
              <a:rPr lang="de-DE" sz="1000" b="0" dirty="0" smtClean="0">
                <a:solidFill>
                  <a:srgbClr val="002060"/>
                </a:solidFill>
              </a:rPr>
              <a:t>Unterstützung bei Schieds- und Mediationsverfahren</a:t>
            </a:r>
          </a:p>
          <a:p>
            <a:pPr marL="1542652" lvl="3" indent="-171450">
              <a:buFont typeface="Arial" pitchFamily="34" charset="0"/>
              <a:buChar char="•"/>
            </a:pPr>
            <a:r>
              <a:rPr lang="de-DE" sz="1000" b="0" dirty="0" smtClean="0">
                <a:solidFill>
                  <a:srgbClr val="002060"/>
                </a:solidFill>
              </a:rPr>
              <a:t>Durchführung wissenschaftlicher Veranstaltungen</a:t>
            </a:r>
          </a:p>
          <a:p>
            <a:pPr marL="1542652" lvl="3" indent="-171450">
              <a:buFont typeface="Arial" pitchFamily="34" charset="0"/>
              <a:buChar char="•"/>
            </a:pPr>
            <a:r>
              <a:rPr lang="de-DE" sz="1000" b="0" dirty="0" smtClean="0">
                <a:solidFill>
                  <a:srgbClr val="002060"/>
                </a:solidFill>
              </a:rPr>
              <a:t>Durchführung und Vergabe von Forschungsvorhaben</a:t>
            </a:r>
          </a:p>
          <a:p>
            <a:pPr marL="1542652" lvl="3" indent="-171450">
              <a:buFont typeface="Arial" pitchFamily="34" charset="0"/>
              <a:buChar char="•"/>
            </a:pPr>
            <a:r>
              <a:rPr lang="de-DE" sz="1000" b="0" dirty="0" smtClean="0">
                <a:solidFill>
                  <a:srgbClr val="002060"/>
                </a:solidFill>
              </a:rPr>
              <a:t>Förderung und Durchführung von Aus- und Weiterbildung auf dem Gebiet der Schiedsgerichtsbarkeit</a:t>
            </a:r>
          </a:p>
          <a:p>
            <a:pPr marL="1542652" lvl="3" indent="-171450">
              <a:buFont typeface="Arial" pitchFamily="34" charset="0"/>
              <a:buChar char="•"/>
            </a:pPr>
            <a:r>
              <a:rPr lang="de-DE" sz="1000" b="0" dirty="0" smtClean="0">
                <a:solidFill>
                  <a:srgbClr val="002060"/>
                </a:solidFill>
              </a:rPr>
              <a:t>Förderung und Herausgabe von Veröffentlichungen</a:t>
            </a:r>
          </a:p>
          <a:p>
            <a:pPr marL="1542652" lvl="3" indent="-171450">
              <a:buFont typeface="Arial" pitchFamily="34" charset="0"/>
              <a:buChar char="•"/>
            </a:pPr>
            <a:r>
              <a:rPr lang="de-DE" sz="1000" b="0" dirty="0" smtClean="0">
                <a:solidFill>
                  <a:srgbClr val="002060"/>
                </a:solidFill>
              </a:rPr>
              <a:t>Festlegung von Qualitätsstandards und die</a:t>
            </a:r>
          </a:p>
          <a:p>
            <a:pPr marL="1542652" lvl="3" indent="-171450">
              <a:buFont typeface="Arial" pitchFamily="34" charset="0"/>
              <a:buChar char="•"/>
            </a:pPr>
            <a:r>
              <a:rPr lang="de-DE" sz="1000" b="0" dirty="0" smtClean="0">
                <a:solidFill>
                  <a:srgbClr val="002060"/>
                </a:solidFill>
              </a:rPr>
              <a:t>Zertifizierung von Schiedsrichtern</a:t>
            </a:r>
          </a:p>
          <a:p>
            <a:endParaRPr lang="de-DE" sz="1000" dirty="0" smtClean="0">
              <a:solidFill>
                <a:srgbClr val="002060"/>
              </a:solidFill>
            </a:endParaRPr>
          </a:p>
          <a:p>
            <a:r>
              <a:rPr lang="de-DE" sz="1000" dirty="0" smtClean="0">
                <a:solidFill>
                  <a:srgbClr val="002060"/>
                </a:solidFill>
              </a:rPr>
              <a:t>Diese Präsentation enthält ausschließlich allgemeine Informationen und ARIAS Deutschland erbringt mittels dieser Präsentation keine </a:t>
            </a:r>
            <a:br>
              <a:rPr lang="de-DE" sz="1000" dirty="0" smtClean="0">
                <a:solidFill>
                  <a:srgbClr val="002060"/>
                </a:solidFill>
              </a:rPr>
            </a:br>
            <a:r>
              <a:rPr lang="de-DE" sz="1000" dirty="0" smtClean="0">
                <a:solidFill>
                  <a:srgbClr val="002060"/>
                </a:solidFill>
              </a:rPr>
              <a:t>professionellen Beratungs- oder Dienstleistungen. Diese Präsentation stellt keinen Ersatz für entsprechende professionelle Beratungs- oder Dienstleistungen dar und sollte auch nicht als Grundlage für Entscheidungen oder Handlungen dienen, die Ihre Finanzen oder Ihre geschäftlichen Aktivitäten beeinflussen könnten. Bevor Sie eine Entscheidung treffen oder Handlung vornehmen, die Auswirkungen auf Ihre Finanzen oder Ihre geschäftlichen Aktivitäten haben könnte, sollten Sie einen qualifizierten Berater aufsuchen. </a:t>
            </a:r>
          </a:p>
          <a:p>
            <a:endParaRPr lang="de-DE" sz="1000" dirty="0" smtClean="0">
              <a:solidFill>
                <a:srgbClr val="002060"/>
              </a:solidFill>
            </a:endParaRPr>
          </a:p>
          <a:p>
            <a:r>
              <a:rPr lang="de-DE" sz="1000" dirty="0" smtClean="0">
                <a:solidFill>
                  <a:srgbClr val="002060"/>
                </a:solidFill>
              </a:rPr>
              <a:t>ARIAS Deutschland ist nicht  verantwortlich für Verluste jedweder Art, die irgend jemand im Vertrauen auf diese Präsentation erlitten hat.</a:t>
            </a:r>
            <a:endParaRPr lang="de-DE" sz="900" dirty="0" smtClean="0">
              <a:solidFill>
                <a:srgbClr val="002060"/>
              </a:solidFill>
            </a:endParaRPr>
          </a:p>
          <a:p>
            <a:endParaRPr lang="de-DE"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a:t>
            </a:r>
            <a:r>
              <a:rPr lang="en-US" dirty="0"/>
              <a:t>Appeals in Arbitration? The National Approaches”</a:t>
            </a:r>
            <a:endParaRPr lang="de-DE" dirty="0"/>
          </a:p>
        </p:txBody>
      </p:sp>
      <p:sp>
        <p:nvSpPr>
          <p:cNvPr id="5" name="Textplatzhalter 4"/>
          <p:cNvSpPr>
            <a:spLocks noGrp="1"/>
          </p:cNvSpPr>
          <p:nvPr>
            <p:ph type="body" idx="13"/>
          </p:nvPr>
        </p:nvSpPr>
        <p:spPr>
          <a:xfrm>
            <a:off x="467959" y="505863"/>
            <a:ext cx="8424000" cy="307777"/>
          </a:xfrm>
        </p:spPr>
        <p:txBody>
          <a:bodyPr/>
          <a:lstStyle/>
          <a:p>
            <a:r>
              <a:rPr lang="de-DE" dirty="0" smtClean="0"/>
              <a:t>The German </a:t>
            </a:r>
            <a:r>
              <a:rPr lang="de-DE" dirty="0" err="1" smtClean="0"/>
              <a:t>Perspective</a:t>
            </a:r>
            <a:endParaRPr lang="de-DE" dirty="0"/>
          </a:p>
        </p:txBody>
      </p:sp>
      <p:pic>
        <p:nvPicPr>
          <p:cNvPr id="97282" name="Picture 2" descr="C:\Users\Andreas\AppData\Local\Microsoft\Windows\Temporary Internet Files\Content.Outlook\YJE6IEEN\WP_20161028_004 (00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6825" y="1430338"/>
            <a:ext cx="6610350" cy="3710220"/>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2286000" y="1900535"/>
            <a:ext cx="4572000" cy="923330"/>
          </a:xfrm>
          <a:prstGeom prst="rect">
            <a:avLst/>
          </a:prstGeom>
        </p:spPr>
        <p:txBody>
          <a:bodyPr>
            <a:spAutoFit/>
          </a:bodyPr>
          <a:lstStyle/>
          <a:p>
            <a:r>
              <a:rPr lang="de-DE" dirty="0" err="1"/>
              <a:t>What</a:t>
            </a:r>
            <a:r>
              <a:rPr lang="de-DE" dirty="0"/>
              <a:t> do a </a:t>
            </a:r>
            <a:r>
              <a:rPr lang="de-DE" dirty="0" err="1"/>
              <a:t>Bavarian</a:t>
            </a:r>
            <a:r>
              <a:rPr lang="de-DE" dirty="0"/>
              <a:t> Magistrate Court </a:t>
            </a:r>
            <a:r>
              <a:rPr lang="de-DE" dirty="0" err="1"/>
              <a:t>and</a:t>
            </a:r>
            <a:r>
              <a:rPr lang="de-DE" dirty="0"/>
              <a:t> a </a:t>
            </a:r>
            <a:r>
              <a:rPr lang="de-DE" dirty="0" err="1"/>
              <a:t>Bavarian</a:t>
            </a:r>
            <a:r>
              <a:rPr lang="de-DE" dirty="0"/>
              <a:t> </a:t>
            </a:r>
            <a:r>
              <a:rPr lang="de-DE" dirty="0" err="1"/>
              <a:t>Abritral</a:t>
            </a:r>
            <a:r>
              <a:rPr lang="de-DE" dirty="0"/>
              <a:t> Tribunal </a:t>
            </a:r>
            <a:r>
              <a:rPr lang="de-DE" dirty="0" err="1"/>
              <a:t>have</a:t>
            </a:r>
            <a:r>
              <a:rPr lang="de-DE" dirty="0"/>
              <a:t> in Common ?</a:t>
            </a:r>
          </a:p>
        </p:txBody>
      </p:sp>
      <p:sp>
        <p:nvSpPr>
          <p:cNvPr id="3" name="Rechteck 2"/>
          <p:cNvSpPr/>
          <p:nvPr/>
        </p:nvSpPr>
        <p:spPr>
          <a:xfrm>
            <a:off x="1524001" y="5500985"/>
            <a:ext cx="6067424" cy="369332"/>
          </a:xfrm>
          <a:prstGeom prst="rect">
            <a:avLst/>
          </a:prstGeom>
        </p:spPr>
        <p:txBody>
          <a:bodyPr wrap="square">
            <a:spAutoFit/>
          </a:bodyPr>
          <a:lstStyle/>
          <a:p>
            <a:r>
              <a:rPr lang="de-DE" dirty="0" smtClean="0"/>
              <a:t>Over </a:t>
            </a:r>
            <a:r>
              <a:rPr lang="de-DE" dirty="0" err="1" smtClean="0"/>
              <a:t>and</a:t>
            </a:r>
            <a:r>
              <a:rPr lang="de-DE" dirty="0" smtClean="0"/>
              <a:t> </a:t>
            </a:r>
            <a:r>
              <a:rPr lang="de-DE" dirty="0" err="1" smtClean="0"/>
              <a:t>above</a:t>
            </a:r>
            <a:r>
              <a:rPr lang="de-DE" dirty="0" smtClean="0"/>
              <a:t> </a:t>
            </a:r>
            <a:r>
              <a:rPr lang="de-DE" dirty="0" err="1" smtClean="0"/>
              <a:t>them</a:t>
            </a:r>
            <a:r>
              <a:rPr lang="de-DE" dirty="0" smtClean="0"/>
              <a:t> </a:t>
            </a:r>
            <a:r>
              <a:rPr lang="de-DE" dirty="0" err="1" smtClean="0"/>
              <a:t>there‘s</a:t>
            </a:r>
            <a:r>
              <a:rPr lang="de-DE" dirty="0" smtClean="0"/>
              <a:t> just </a:t>
            </a:r>
            <a:r>
              <a:rPr lang="de-DE" dirty="0" err="1" smtClean="0"/>
              <a:t>the</a:t>
            </a:r>
            <a:r>
              <a:rPr lang="de-DE" dirty="0" smtClean="0"/>
              <a:t> </a:t>
            </a:r>
            <a:r>
              <a:rPr lang="de-DE" dirty="0" err="1" smtClean="0"/>
              <a:t>white</a:t>
            </a:r>
            <a:r>
              <a:rPr lang="de-DE" dirty="0" smtClean="0"/>
              <a:t> </a:t>
            </a:r>
            <a:r>
              <a:rPr lang="de-DE" dirty="0" err="1" smtClean="0"/>
              <a:t>and</a:t>
            </a:r>
            <a:r>
              <a:rPr lang="de-DE" dirty="0" smtClean="0"/>
              <a:t> </a:t>
            </a:r>
            <a:r>
              <a:rPr lang="de-DE" dirty="0" err="1" smtClean="0"/>
              <a:t>blue</a:t>
            </a:r>
            <a:r>
              <a:rPr lang="de-DE" dirty="0" smtClean="0"/>
              <a:t> </a:t>
            </a:r>
            <a:r>
              <a:rPr lang="de-DE" dirty="0" err="1" smtClean="0"/>
              <a:t>sky</a:t>
            </a:r>
            <a:r>
              <a:rPr lang="de-DE" dirty="0" smtClean="0"/>
              <a:t>. </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2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4"/>
          </p:nvPr>
        </p:nvSpPr>
        <p:spPr>
          <a:xfrm>
            <a:off x="511352" y="1050047"/>
            <a:ext cx="8423097" cy="5040311"/>
          </a:xfrm>
        </p:spPr>
        <p:txBody>
          <a:bodyPr/>
          <a:lstStyle/>
          <a:p>
            <a:r>
              <a:rPr lang="de-DE" dirty="0" smtClean="0"/>
              <a:t>Arbitration in Germany:</a:t>
            </a:r>
          </a:p>
          <a:p>
            <a:pPr marL="285750" indent="-285750">
              <a:buFont typeface="Wingdings" panose="05000000000000000000" pitchFamily="2" charset="2"/>
              <a:buChar char="Ø"/>
            </a:pPr>
            <a:r>
              <a:rPr lang="de-DE" dirty="0" err="1" smtClean="0"/>
              <a:t>based</a:t>
            </a:r>
            <a:r>
              <a:rPr lang="de-DE" dirty="0" smtClean="0"/>
              <a:t> on </a:t>
            </a:r>
            <a:r>
              <a:rPr lang="de-DE" dirty="0" err="1" smtClean="0"/>
              <a:t>the</a:t>
            </a:r>
            <a:r>
              <a:rPr lang="de-DE" dirty="0" smtClean="0"/>
              <a:t> </a:t>
            </a:r>
            <a:r>
              <a:rPr lang="de-DE" dirty="0" err="1" smtClean="0"/>
              <a:t>general</a:t>
            </a:r>
            <a:r>
              <a:rPr lang="de-DE" dirty="0" smtClean="0"/>
              <a:t> </a:t>
            </a:r>
            <a:r>
              <a:rPr lang="de-DE" dirty="0" err="1" smtClean="0"/>
              <a:t>rule</a:t>
            </a:r>
            <a:r>
              <a:rPr lang="de-DE" dirty="0" smtClean="0"/>
              <a:t> </a:t>
            </a:r>
            <a:r>
              <a:rPr lang="de-DE" dirty="0" err="1" smtClean="0"/>
              <a:t>of</a:t>
            </a:r>
            <a:r>
              <a:rPr lang="de-DE" dirty="0" smtClean="0"/>
              <a:t> private </a:t>
            </a:r>
            <a:r>
              <a:rPr lang="de-DE" dirty="0" err="1" smtClean="0"/>
              <a:t>autonomy</a:t>
            </a:r>
            <a:endParaRPr lang="de-DE" dirty="0" smtClean="0"/>
          </a:p>
          <a:p>
            <a:pPr marL="285750" indent="-285750">
              <a:buFont typeface="Arial" panose="020B0604020202020204" pitchFamily="34" charset="0"/>
              <a:buChar char="•"/>
            </a:pPr>
            <a:r>
              <a:rPr lang="de-DE" dirty="0" err="1" smtClean="0"/>
              <a:t>r</a:t>
            </a:r>
            <a:r>
              <a:rPr lang="de-DE" dirty="0" err="1" smtClean="0"/>
              <a:t>ules</a:t>
            </a:r>
            <a:r>
              <a:rPr lang="de-DE" dirty="0" smtClean="0"/>
              <a:t> </a:t>
            </a:r>
            <a:r>
              <a:rPr lang="de-DE" dirty="0" err="1" smtClean="0"/>
              <a:t>of</a:t>
            </a:r>
            <a:r>
              <a:rPr lang="de-DE" dirty="0" smtClean="0"/>
              <a:t> UNCITRAL </a:t>
            </a:r>
            <a:r>
              <a:rPr lang="de-DE" dirty="0" err="1" smtClean="0"/>
              <a:t>model</a:t>
            </a:r>
            <a:r>
              <a:rPr lang="de-DE" dirty="0" smtClean="0"/>
              <a:t> </a:t>
            </a:r>
            <a:r>
              <a:rPr lang="de-DE" dirty="0" err="1" smtClean="0"/>
              <a:t>law</a:t>
            </a:r>
            <a:r>
              <a:rPr lang="de-DE" dirty="0" smtClean="0"/>
              <a:t> </a:t>
            </a:r>
            <a:r>
              <a:rPr lang="de-DE" dirty="0" err="1" smtClean="0"/>
              <a:t>set</a:t>
            </a:r>
            <a:r>
              <a:rPr lang="de-DE" dirty="0" smtClean="0"/>
              <a:t> </a:t>
            </a:r>
            <a:r>
              <a:rPr lang="de-DE" dirty="0" err="1" smtClean="0"/>
              <a:t>the</a:t>
            </a:r>
            <a:r>
              <a:rPr lang="de-DE" dirty="0" smtClean="0"/>
              <a:t> </a:t>
            </a:r>
            <a:r>
              <a:rPr lang="de-DE" dirty="0" err="1" smtClean="0"/>
              <a:t>framework</a:t>
            </a:r>
            <a:r>
              <a:rPr lang="de-DE" dirty="0" smtClean="0"/>
              <a:t> </a:t>
            </a:r>
            <a:r>
              <a:rPr lang="de-DE" dirty="0" err="1" smtClean="0"/>
              <a:t>of</a:t>
            </a:r>
            <a:r>
              <a:rPr lang="de-DE" dirty="0" smtClean="0"/>
              <a:t> Germany 10th </a:t>
            </a:r>
            <a:r>
              <a:rPr lang="de-DE" dirty="0" err="1" smtClean="0"/>
              <a:t>book</a:t>
            </a:r>
            <a:r>
              <a:rPr lang="de-DE" dirty="0" smtClean="0"/>
              <a:t> </a:t>
            </a:r>
            <a:r>
              <a:rPr lang="de-DE" dirty="0" err="1" smtClean="0"/>
              <a:t>of</a:t>
            </a:r>
            <a:r>
              <a:rPr lang="de-DE" dirty="0" smtClean="0"/>
              <a:t> </a:t>
            </a:r>
            <a:r>
              <a:rPr lang="de-DE" dirty="0" err="1" smtClean="0"/>
              <a:t>its</a:t>
            </a:r>
            <a:r>
              <a:rPr lang="de-DE" dirty="0" smtClean="0"/>
              <a:t> Code </a:t>
            </a:r>
            <a:r>
              <a:rPr lang="de-DE" dirty="0" err="1" smtClean="0"/>
              <a:t>of</a:t>
            </a:r>
            <a:r>
              <a:rPr lang="de-DE" dirty="0" smtClean="0"/>
              <a:t> </a:t>
            </a:r>
            <a:r>
              <a:rPr lang="de-DE" dirty="0" err="1" smtClean="0"/>
              <a:t>Civil</a:t>
            </a:r>
            <a:r>
              <a:rPr lang="de-DE" dirty="0" smtClean="0"/>
              <a:t> </a:t>
            </a:r>
            <a:r>
              <a:rPr lang="de-DE" dirty="0" err="1" smtClean="0"/>
              <a:t>Procedure</a:t>
            </a:r>
            <a:r>
              <a:rPr lang="de-DE" dirty="0" smtClean="0"/>
              <a:t> (ZPO) </a:t>
            </a:r>
          </a:p>
          <a:p>
            <a:pPr marL="285750" indent="-285750">
              <a:buFont typeface="Arial" panose="020B0604020202020204" pitchFamily="34" charset="0"/>
              <a:buChar char="•"/>
            </a:pPr>
            <a:r>
              <a:rPr lang="de-DE" dirty="0" err="1" smtClean="0"/>
              <a:t>within</a:t>
            </a:r>
            <a:r>
              <a:rPr lang="de-DE" dirty="0" smtClean="0"/>
              <a:t> potential </a:t>
            </a:r>
            <a:r>
              <a:rPr lang="de-DE" dirty="0" err="1" smtClean="0"/>
              <a:t>consumer</a:t>
            </a:r>
            <a:r>
              <a:rPr lang="de-DE" dirty="0" smtClean="0"/>
              <a:t> </a:t>
            </a:r>
            <a:r>
              <a:rPr lang="de-DE" dirty="0" err="1" smtClean="0"/>
              <a:t>protection</a:t>
            </a:r>
            <a:r>
              <a:rPr lang="de-DE" dirty="0" smtClean="0"/>
              <a:t> </a:t>
            </a:r>
            <a:r>
              <a:rPr lang="de-DE" dirty="0" err="1" smtClean="0"/>
              <a:t>related</a:t>
            </a:r>
            <a:r>
              <a:rPr lang="de-DE" dirty="0" smtClean="0"/>
              <a:t> </a:t>
            </a:r>
            <a:r>
              <a:rPr lang="de-DE" dirty="0" err="1" smtClean="0"/>
              <a:t>limits</a:t>
            </a:r>
            <a:r>
              <a:rPr lang="de-DE" dirty="0" smtClean="0"/>
              <a:t>, </a:t>
            </a:r>
            <a:r>
              <a:rPr lang="de-DE" dirty="0" err="1" smtClean="0"/>
              <a:t>the</a:t>
            </a:r>
            <a:r>
              <a:rPr lang="de-DE" dirty="0" smtClean="0"/>
              <a:t> </a:t>
            </a:r>
            <a:r>
              <a:rPr lang="de-DE" dirty="0" err="1" smtClean="0"/>
              <a:t>parties</a:t>
            </a:r>
            <a:r>
              <a:rPr lang="de-DE" dirty="0" smtClean="0"/>
              <a:t> </a:t>
            </a:r>
            <a:r>
              <a:rPr lang="de-DE" dirty="0" err="1" smtClean="0"/>
              <a:t>to</a:t>
            </a:r>
            <a:r>
              <a:rPr lang="de-DE" dirty="0" smtClean="0"/>
              <a:t> a </a:t>
            </a:r>
            <a:r>
              <a:rPr lang="de-DE" dirty="0" err="1" smtClean="0"/>
              <a:t>contract</a:t>
            </a:r>
            <a:r>
              <a:rPr lang="de-DE" dirty="0" smtClean="0"/>
              <a:t> </a:t>
            </a:r>
            <a:r>
              <a:rPr lang="de-DE" dirty="0" err="1" smtClean="0"/>
              <a:t>are</a:t>
            </a:r>
            <a:r>
              <a:rPr lang="de-DE" dirty="0" smtClean="0"/>
              <a:t> </a:t>
            </a:r>
            <a:r>
              <a:rPr lang="de-DE" dirty="0" err="1" smtClean="0"/>
              <a:t>given</a:t>
            </a:r>
            <a:r>
              <a:rPr lang="de-DE" dirty="0" smtClean="0"/>
              <a:t> </a:t>
            </a:r>
            <a:r>
              <a:rPr lang="de-DE" dirty="0" err="1" smtClean="0"/>
              <a:t>the</a:t>
            </a:r>
            <a:r>
              <a:rPr lang="de-DE" dirty="0" smtClean="0"/>
              <a:t> </a:t>
            </a:r>
            <a:r>
              <a:rPr lang="de-DE" dirty="0" err="1" smtClean="0"/>
              <a:t>right</a:t>
            </a:r>
            <a:r>
              <a:rPr lang="de-DE" dirty="0" smtClean="0"/>
              <a:t> </a:t>
            </a:r>
            <a:r>
              <a:rPr lang="de-DE" dirty="0" err="1" smtClean="0"/>
              <a:t>to</a:t>
            </a:r>
            <a:r>
              <a:rPr lang="de-DE" dirty="0" smtClean="0"/>
              <a:t> </a:t>
            </a:r>
            <a:r>
              <a:rPr lang="de-DE" dirty="0" err="1" smtClean="0"/>
              <a:t>replace</a:t>
            </a:r>
            <a:r>
              <a:rPr lang="de-DE" dirty="0" smtClean="0"/>
              <a:t> </a:t>
            </a:r>
            <a:r>
              <a:rPr lang="de-DE" dirty="0" err="1" smtClean="0"/>
              <a:t>the</a:t>
            </a:r>
            <a:r>
              <a:rPr lang="de-DE" dirty="0" smtClean="0"/>
              <a:t> „</a:t>
            </a:r>
            <a:r>
              <a:rPr lang="de-DE" dirty="0" err="1" smtClean="0"/>
              <a:t>Orderly</a:t>
            </a:r>
            <a:r>
              <a:rPr lang="de-DE" dirty="0" smtClean="0"/>
              <a:t> Court </a:t>
            </a:r>
            <a:r>
              <a:rPr lang="de-DE" dirty="0" err="1" smtClean="0"/>
              <a:t>of</a:t>
            </a:r>
            <a:r>
              <a:rPr lang="de-DE" dirty="0" smtClean="0"/>
              <a:t> Justice“ </a:t>
            </a:r>
            <a:r>
              <a:rPr lang="de-DE" dirty="0" err="1" smtClean="0"/>
              <a:t>by</a:t>
            </a:r>
            <a:r>
              <a:rPr lang="de-DE" dirty="0" smtClean="0"/>
              <a:t> an Arbitration Tribunal</a:t>
            </a:r>
          </a:p>
          <a:p>
            <a:pPr marL="0" indent="0"/>
            <a:r>
              <a:rPr lang="de-DE" dirty="0" smtClean="0"/>
              <a:t>Thus</a:t>
            </a:r>
          </a:p>
          <a:p>
            <a:pPr marL="285750" indent="-285750">
              <a:buFont typeface="Wingdings" panose="05000000000000000000" pitchFamily="2" charset="2"/>
              <a:buChar char="Ø"/>
            </a:pPr>
            <a:r>
              <a:rPr lang="de-DE" dirty="0" smtClean="0"/>
              <a:t>an </a:t>
            </a:r>
            <a:r>
              <a:rPr lang="de-DE" dirty="0" err="1" smtClean="0"/>
              <a:t>Arbritration</a:t>
            </a:r>
            <a:r>
              <a:rPr lang="de-DE" dirty="0" smtClean="0"/>
              <a:t> Tribunal </a:t>
            </a:r>
            <a:r>
              <a:rPr lang="de-DE" dirty="0" err="1" smtClean="0"/>
              <a:t>is</a:t>
            </a:r>
            <a:r>
              <a:rPr lang="de-DE" dirty="0" smtClean="0"/>
              <a:t> </a:t>
            </a:r>
            <a:r>
              <a:rPr lang="de-DE" dirty="0" err="1" smtClean="0"/>
              <a:t>supposed</a:t>
            </a:r>
            <a:r>
              <a:rPr lang="de-DE" dirty="0" smtClean="0"/>
              <a:t> </a:t>
            </a:r>
            <a:r>
              <a:rPr lang="de-DE" dirty="0" err="1" smtClean="0"/>
              <a:t>to</a:t>
            </a:r>
            <a:r>
              <a:rPr lang="de-DE" dirty="0" smtClean="0"/>
              <a:t> </a:t>
            </a:r>
            <a:r>
              <a:rPr lang="de-DE" dirty="0" err="1" smtClean="0"/>
              <a:t>deliver</a:t>
            </a:r>
            <a:r>
              <a:rPr lang="de-DE" dirty="0" smtClean="0"/>
              <a:t> a </a:t>
            </a:r>
            <a:r>
              <a:rPr lang="de-DE" dirty="0" err="1" smtClean="0"/>
              <a:t>judgment</a:t>
            </a:r>
            <a:r>
              <a:rPr lang="de-DE" dirty="0" smtClean="0"/>
              <a:t>  (</a:t>
            </a:r>
            <a:r>
              <a:rPr lang="de-DE" dirty="0" err="1" smtClean="0"/>
              <a:t>the</a:t>
            </a:r>
            <a:r>
              <a:rPr lang="de-DE" dirty="0" smtClean="0"/>
              <a:t> so </a:t>
            </a:r>
            <a:r>
              <a:rPr lang="de-DE" dirty="0" err="1" smtClean="0"/>
              <a:t>called</a:t>
            </a:r>
            <a:r>
              <a:rPr lang="de-DE" dirty="0" smtClean="0"/>
              <a:t> „Schiedsspruch“) - </a:t>
            </a:r>
            <a:r>
              <a:rPr lang="de-DE" dirty="0" err="1" smtClean="0"/>
              <a:t>unless</a:t>
            </a:r>
            <a:r>
              <a:rPr lang="de-DE" dirty="0" smtClean="0"/>
              <a:t> a </a:t>
            </a:r>
            <a:r>
              <a:rPr lang="de-DE" dirty="0" err="1" smtClean="0"/>
              <a:t>compromise</a:t>
            </a:r>
            <a:r>
              <a:rPr lang="de-DE" dirty="0" smtClean="0"/>
              <a:t> </a:t>
            </a:r>
            <a:r>
              <a:rPr lang="de-DE" dirty="0" err="1" smtClean="0"/>
              <a:t>can</a:t>
            </a:r>
            <a:r>
              <a:rPr lang="de-DE" dirty="0" smtClean="0"/>
              <a:t> </a:t>
            </a:r>
            <a:r>
              <a:rPr lang="de-DE" dirty="0" err="1" smtClean="0"/>
              <a:t>be</a:t>
            </a:r>
            <a:r>
              <a:rPr lang="de-DE" dirty="0" smtClean="0"/>
              <a:t> </a:t>
            </a:r>
            <a:r>
              <a:rPr lang="de-DE" dirty="0" err="1" smtClean="0"/>
              <a:t>achieved</a:t>
            </a:r>
            <a:r>
              <a:rPr lang="de-DE" dirty="0" smtClean="0"/>
              <a:t>, </a:t>
            </a:r>
            <a:r>
              <a:rPr lang="de-DE" dirty="0" err="1" smtClean="0"/>
              <a:t>which</a:t>
            </a:r>
            <a:r>
              <a:rPr lang="de-DE" dirty="0" smtClean="0"/>
              <a:t> </a:t>
            </a:r>
            <a:r>
              <a:rPr lang="de-DE" dirty="0" err="1" smtClean="0"/>
              <a:t>could</a:t>
            </a:r>
            <a:r>
              <a:rPr lang="de-DE" dirty="0" smtClean="0"/>
              <a:t> </a:t>
            </a:r>
            <a:r>
              <a:rPr lang="de-DE" dirty="0" err="1" smtClean="0"/>
              <a:t>then</a:t>
            </a:r>
            <a:r>
              <a:rPr lang="de-DE" dirty="0" smtClean="0"/>
              <a:t> </a:t>
            </a:r>
            <a:r>
              <a:rPr lang="de-DE" dirty="0" err="1" smtClean="0"/>
              <a:t>be</a:t>
            </a:r>
            <a:r>
              <a:rPr lang="de-DE" dirty="0" smtClean="0"/>
              <a:t> „</a:t>
            </a:r>
            <a:r>
              <a:rPr lang="de-DE" dirty="0" err="1" smtClean="0"/>
              <a:t>ratified</a:t>
            </a:r>
            <a:r>
              <a:rPr lang="de-DE" dirty="0" smtClean="0"/>
              <a:t>“ </a:t>
            </a:r>
            <a:r>
              <a:rPr lang="de-DE" dirty="0" err="1" smtClean="0"/>
              <a:t>by</a:t>
            </a:r>
            <a:r>
              <a:rPr lang="de-DE" dirty="0" smtClean="0"/>
              <a:t> </a:t>
            </a:r>
            <a:r>
              <a:rPr lang="de-DE" dirty="0" err="1" smtClean="0"/>
              <a:t>the</a:t>
            </a:r>
            <a:r>
              <a:rPr lang="de-DE" dirty="0" smtClean="0"/>
              <a:t> </a:t>
            </a:r>
            <a:r>
              <a:rPr lang="de-DE" dirty="0" err="1" smtClean="0"/>
              <a:t>tribunal</a:t>
            </a:r>
            <a:r>
              <a:rPr lang="de-DE" dirty="0"/>
              <a:t> </a:t>
            </a:r>
            <a:r>
              <a:rPr lang="de-DE" dirty="0" smtClean="0"/>
              <a:t>(„Schiedsspruch </a:t>
            </a:r>
            <a:r>
              <a:rPr lang="de-DE" dirty="0"/>
              <a:t>mit vereinbartem </a:t>
            </a:r>
            <a:r>
              <a:rPr lang="de-DE" dirty="0" smtClean="0"/>
              <a:t>Wortlaut“)</a:t>
            </a:r>
          </a:p>
          <a:p>
            <a:pPr marL="285750" indent="-285750">
              <a:buFont typeface="Wingdings" panose="05000000000000000000" pitchFamily="2" charset="2"/>
              <a:buChar char="Ø"/>
            </a:pPr>
            <a:r>
              <a:rPr lang="de-DE" dirty="0" smtClean="0"/>
              <a:t>such </a:t>
            </a:r>
            <a:r>
              <a:rPr lang="de-DE" dirty="0" err="1" smtClean="0"/>
              <a:t>judgment</a:t>
            </a:r>
            <a:r>
              <a:rPr lang="de-DE" dirty="0" smtClean="0"/>
              <a:t> </a:t>
            </a:r>
            <a:r>
              <a:rPr lang="de-DE" dirty="0" err="1" smtClean="0"/>
              <a:t>is</a:t>
            </a:r>
            <a:r>
              <a:rPr lang="de-DE" dirty="0" smtClean="0"/>
              <a:t> </a:t>
            </a:r>
            <a:r>
              <a:rPr lang="de-DE" dirty="0" err="1" smtClean="0"/>
              <a:t>enforceable</a:t>
            </a:r>
            <a:r>
              <a:rPr lang="de-DE" dirty="0" smtClean="0"/>
              <a:t> </a:t>
            </a:r>
            <a:r>
              <a:rPr lang="de-DE" dirty="0" err="1" smtClean="0"/>
              <a:t>using</a:t>
            </a:r>
            <a:r>
              <a:rPr lang="de-DE" dirty="0" smtClean="0"/>
              <a:t> </a:t>
            </a:r>
            <a:r>
              <a:rPr lang="de-DE" dirty="0" err="1" smtClean="0"/>
              <a:t>the</a:t>
            </a:r>
            <a:r>
              <a:rPr lang="de-DE" dirty="0" smtClean="0"/>
              <a:t> </a:t>
            </a:r>
            <a:r>
              <a:rPr lang="de-DE" dirty="0" err="1" smtClean="0"/>
              <a:t>appropriate</a:t>
            </a:r>
            <a:r>
              <a:rPr lang="de-DE" dirty="0" smtClean="0"/>
              <a:t> </a:t>
            </a:r>
            <a:r>
              <a:rPr lang="de-DE" dirty="0" err="1" smtClean="0"/>
              <a:t>means</a:t>
            </a:r>
            <a:r>
              <a:rPr lang="de-DE" dirty="0" smtClean="0"/>
              <a:t> </a:t>
            </a:r>
            <a:r>
              <a:rPr lang="de-DE" dirty="0" err="1" smtClean="0"/>
              <a:t>given</a:t>
            </a:r>
            <a:r>
              <a:rPr lang="de-DE" dirty="0" smtClean="0"/>
              <a:t> </a:t>
            </a:r>
            <a:r>
              <a:rPr lang="de-DE" dirty="0" err="1" smtClean="0"/>
              <a:t>to</a:t>
            </a:r>
            <a:r>
              <a:rPr lang="de-DE" dirty="0" smtClean="0"/>
              <a:t> </a:t>
            </a:r>
            <a:r>
              <a:rPr lang="de-DE" dirty="0" err="1" smtClean="0"/>
              <a:t>enforce</a:t>
            </a:r>
            <a:r>
              <a:rPr lang="de-DE" dirty="0" smtClean="0"/>
              <a:t> </a:t>
            </a:r>
            <a:br>
              <a:rPr lang="de-DE" dirty="0" smtClean="0"/>
            </a:br>
            <a:r>
              <a:rPr lang="de-DE" dirty="0" err="1" smtClean="0"/>
              <a:t>the</a:t>
            </a:r>
            <a:r>
              <a:rPr lang="de-DE" dirty="0" smtClean="0"/>
              <a:t> </a:t>
            </a:r>
            <a:r>
              <a:rPr lang="de-DE" dirty="0" err="1" smtClean="0"/>
              <a:t>judgment</a:t>
            </a:r>
            <a:r>
              <a:rPr lang="de-DE" dirty="0" smtClean="0"/>
              <a:t> </a:t>
            </a:r>
            <a:r>
              <a:rPr lang="de-DE" dirty="0" err="1" smtClean="0"/>
              <a:t>of</a:t>
            </a:r>
            <a:r>
              <a:rPr lang="de-DE" dirty="0" smtClean="0"/>
              <a:t> a Court </a:t>
            </a:r>
            <a:r>
              <a:rPr lang="de-DE" dirty="0" err="1" smtClean="0"/>
              <a:t>of</a:t>
            </a:r>
            <a:r>
              <a:rPr lang="de-DE" dirty="0" smtClean="0"/>
              <a:t> Justice </a:t>
            </a:r>
          </a:p>
          <a:p>
            <a:pPr marL="285750" indent="-285750">
              <a:buFont typeface="Wingdings" panose="05000000000000000000" pitchFamily="2" charset="2"/>
              <a:buChar char="Ø"/>
            </a:pPr>
            <a:r>
              <a:rPr lang="de-DE" dirty="0"/>
              <a:t>a</a:t>
            </a:r>
            <a:r>
              <a:rPr lang="de-DE" dirty="0" smtClean="0"/>
              <a:t> </a:t>
            </a:r>
            <a:r>
              <a:rPr lang="de-DE" dirty="0" err="1" smtClean="0"/>
              <a:t>tribunal</a:t>
            </a:r>
            <a:r>
              <a:rPr lang="de-DE" dirty="0" smtClean="0"/>
              <a:t> </a:t>
            </a:r>
            <a:r>
              <a:rPr lang="de-DE" dirty="0" err="1" smtClean="0"/>
              <a:t>is</a:t>
            </a:r>
            <a:r>
              <a:rPr lang="de-DE" dirty="0" smtClean="0"/>
              <a:t> </a:t>
            </a:r>
            <a:r>
              <a:rPr lang="de-DE" dirty="0" err="1" smtClean="0"/>
              <a:t>bound</a:t>
            </a:r>
            <a:r>
              <a:rPr lang="de-DE" dirty="0" smtClean="0"/>
              <a:t> </a:t>
            </a:r>
            <a:r>
              <a:rPr lang="de-DE" dirty="0" err="1" smtClean="0"/>
              <a:t>to</a:t>
            </a:r>
            <a:r>
              <a:rPr lang="de-DE" dirty="0" smtClean="0"/>
              <a:t> </a:t>
            </a:r>
            <a:r>
              <a:rPr lang="de-DE" dirty="0" err="1" smtClean="0"/>
              <a:t>apply</a:t>
            </a:r>
            <a:r>
              <a:rPr lang="de-DE" dirty="0" smtClean="0"/>
              <a:t> </a:t>
            </a:r>
            <a:r>
              <a:rPr lang="de-DE" dirty="0" err="1" smtClean="0"/>
              <a:t>the</a:t>
            </a:r>
            <a:r>
              <a:rPr lang="de-DE" dirty="0" smtClean="0"/>
              <a:t> </a:t>
            </a:r>
            <a:r>
              <a:rPr lang="de-DE" dirty="0" err="1" smtClean="0"/>
              <a:t>procedural</a:t>
            </a:r>
            <a:r>
              <a:rPr lang="de-DE" dirty="0" smtClean="0"/>
              <a:t> </a:t>
            </a:r>
            <a:r>
              <a:rPr lang="de-DE" dirty="0" err="1" smtClean="0"/>
              <a:t>rules</a:t>
            </a:r>
            <a:r>
              <a:rPr lang="de-DE" dirty="0" smtClean="0"/>
              <a:t> </a:t>
            </a:r>
            <a:r>
              <a:rPr lang="de-DE" dirty="0" err="1" smtClean="0"/>
              <a:t>set</a:t>
            </a:r>
            <a:r>
              <a:rPr lang="de-DE" dirty="0" smtClean="0"/>
              <a:t> </a:t>
            </a:r>
            <a:r>
              <a:rPr lang="de-DE" dirty="0" err="1" smtClean="0"/>
              <a:t>forth</a:t>
            </a:r>
            <a:r>
              <a:rPr lang="de-DE" dirty="0" smtClean="0"/>
              <a:t> in </a:t>
            </a:r>
            <a:r>
              <a:rPr lang="de-DE" dirty="0" err="1" smtClean="0"/>
              <a:t>the</a:t>
            </a:r>
            <a:r>
              <a:rPr lang="de-DE" dirty="0" smtClean="0"/>
              <a:t> </a:t>
            </a:r>
            <a:r>
              <a:rPr lang="de-DE" dirty="0" err="1" smtClean="0"/>
              <a:t>law</a:t>
            </a:r>
            <a:r>
              <a:rPr lang="de-DE" dirty="0" smtClean="0"/>
              <a:t>… …</a:t>
            </a:r>
            <a:r>
              <a:rPr lang="de-DE" dirty="0" err="1" smtClean="0"/>
              <a:t>unless</a:t>
            </a:r>
            <a:r>
              <a:rPr lang="de-DE" dirty="0" smtClean="0"/>
              <a:t> </a:t>
            </a:r>
            <a:r>
              <a:rPr lang="de-DE" dirty="0" err="1" smtClean="0"/>
              <a:t>the</a:t>
            </a:r>
            <a:r>
              <a:rPr lang="de-DE" dirty="0" smtClean="0"/>
              <a:t> </a:t>
            </a:r>
            <a:r>
              <a:rPr lang="de-DE" dirty="0" err="1" smtClean="0"/>
              <a:t>parties</a:t>
            </a:r>
            <a:r>
              <a:rPr lang="de-DE" dirty="0" smtClean="0"/>
              <a:t> </a:t>
            </a:r>
            <a:r>
              <a:rPr lang="de-DE" dirty="0" err="1" smtClean="0"/>
              <a:t>agree</a:t>
            </a:r>
            <a:r>
              <a:rPr lang="de-DE" dirty="0" smtClean="0"/>
              <a:t> </a:t>
            </a:r>
            <a:r>
              <a:rPr lang="de-DE" dirty="0" err="1" smtClean="0"/>
              <a:t>otherwise</a:t>
            </a:r>
            <a:r>
              <a:rPr lang="de-DE" dirty="0" smtClean="0"/>
              <a:t>  </a:t>
            </a:r>
            <a:endParaRPr lang="de-DE" dirty="0"/>
          </a:p>
        </p:txBody>
      </p:sp>
      <p:sp>
        <p:nvSpPr>
          <p:cNvPr id="5" name="Titel 3"/>
          <p:cNvSpPr>
            <a:spLocks noGrp="1"/>
          </p:cNvSpPr>
          <p:nvPr>
            <p:ph type="title"/>
          </p:nvPr>
        </p:nvSpPr>
        <p:spPr>
          <a:xfrm>
            <a:off x="495255" y="163827"/>
            <a:ext cx="8424862" cy="369332"/>
          </a:xfrm>
        </p:spPr>
        <p:txBody>
          <a:bodyPr/>
          <a:lstStyle/>
          <a:p>
            <a:r>
              <a:rPr lang="de-DE" dirty="0"/>
              <a:t>„</a:t>
            </a:r>
            <a:r>
              <a:rPr lang="en-US" dirty="0"/>
              <a:t>Appeals in Arbitration? The National Approaches”</a:t>
            </a:r>
            <a:endParaRPr lang="de-DE" dirty="0"/>
          </a:p>
        </p:txBody>
      </p:sp>
      <p:sp>
        <p:nvSpPr>
          <p:cNvPr id="9" name="Textplatzhalter 4"/>
          <p:cNvSpPr>
            <a:spLocks noGrp="1"/>
          </p:cNvSpPr>
          <p:nvPr>
            <p:ph type="body" idx="13"/>
          </p:nvPr>
        </p:nvSpPr>
        <p:spPr>
          <a:xfrm>
            <a:off x="467959" y="505863"/>
            <a:ext cx="8424000" cy="307777"/>
          </a:xfrm>
        </p:spPr>
        <p:txBody>
          <a:bodyPr/>
          <a:lstStyle/>
          <a:p>
            <a:r>
              <a:rPr lang="de-DE" dirty="0" smtClean="0"/>
              <a:t>The German </a:t>
            </a:r>
            <a:r>
              <a:rPr lang="de-DE" dirty="0" err="1" smtClean="0"/>
              <a:t>Perspective</a:t>
            </a:r>
            <a:endParaRPr lang="de-D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4"/>
          </p:nvPr>
        </p:nvSpPr>
        <p:spPr>
          <a:xfrm>
            <a:off x="511353" y="1050047"/>
            <a:ext cx="8213547" cy="5040311"/>
          </a:xfrm>
        </p:spPr>
        <p:txBody>
          <a:bodyPr/>
          <a:lstStyle/>
          <a:p>
            <a:r>
              <a:rPr lang="de-DE" dirty="0" smtClean="0"/>
              <a:t>General </a:t>
            </a:r>
            <a:r>
              <a:rPr lang="de-DE" dirty="0" err="1" smtClean="0"/>
              <a:t>Principles</a:t>
            </a:r>
            <a:r>
              <a:rPr lang="de-DE" dirty="0" smtClean="0"/>
              <a:t> </a:t>
            </a:r>
            <a:r>
              <a:rPr lang="de-DE" dirty="0" err="1" smtClean="0"/>
              <a:t>for</a:t>
            </a:r>
            <a:r>
              <a:rPr lang="de-DE" dirty="0" smtClean="0"/>
              <a:t> Arbitration in Germany:</a:t>
            </a:r>
          </a:p>
          <a:p>
            <a:pPr marL="285750" indent="-285750">
              <a:buFont typeface="Wingdings" panose="05000000000000000000" pitchFamily="2" charset="2"/>
              <a:buChar char="Ø"/>
            </a:pPr>
            <a:r>
              <a:rPr lang="de-DE" dirty="0" err="1" smtClean="0"/>
              <a:t>rules</a:t>
            </a:r>
            <a:r>
              <a:rPr lang="de-DE" dirty="0" smtClean="0"/>
              <a:t> </a:t>
            </a:r>
            <a:r>
              <a:rPr lang="de-DE" dirty="0" err="1" smtClean="0"/>
              <a:t>apply</a:t>
            </a:r>
            <a:r>
              <a:rPr lang="de-DE" dirty="0" smtClean="0"/>
              <a:t> </a:t>
            </a:r>
            <a:r>
              <a:rPr lang="de-DE" dirty="0" err="1" smtClean="0"/>
              <a:t>if</a:t>
            </a:r>
            <a:r>
              <a:rPr lang="de-DE" dirty="0" smtClean="0"/>
              <a:t> </a:t>
            </a:r>
            <a:r>
              <a:rPr lang="de-DE" dirty="0" err="1" smtClean="0"/>
              <a:t>seat</a:t>
            </a:r>
            <a:r>
              <a:rPr lang="de-DE" dirty="0" smtClean="0"/>
              <a:t> </a:t>
            </a:r>
            <a:r>
              <a:rPr lang="de-DE" dirty="0" err="1" smtClean="0"/>
              <a:t>of</a:t>
            </a:r>
            <a:r>
              <a:rPr lang="de-DE" dirty="0" smtClean="0"/>
              <a:t> </a:t>
            </a:r>
            <a:r>
              <a:rPr lang="de-DE" dirty="0" err="1" smtClean="0"/>
              <a:t>arbitration</a:t>
            </a:r>
            <a:r>
              <a:rPr lang="de-DE" dirty="0" smtClean="0"/>
              <a:t> </a:t>
            </a:r>
            <a:r>
              <a:rPr lang="de-DE" dirty="0" err="1" smtClean="0"/>
              <a:t>is</a:t>
            </a:r>
            <a:r>
              <a:rPr lang="de-DE" dirty="0" smtClean="0"/>
              <a:t> </a:t>
            </a:r>
            <a:r>
              <a:rPr lang="de-DE" dirty="0" err="1" smtClean="0"/>
              <a:t>situated</a:t>
            </a:r>
            <a:r>
              <a:rPr lang="de-DE" dirty="0" smtClean="0"/>
              <a:t> in Germany</a:t>
            </a:r>
          </a:p>
          <a:p>
            <a:pPr marL="285750" indent="-285750">
              <a:buFont typeface="Wingdings" panose="05000000000000000000" pitchFamily="2" charset="2"/>
              <a:buChar char="Ø"/>
            </a:pPr>
            <a:endParaRPr lang="de-DE" sz="800" dirty="0" smtClean="0"/>
          </a:p>
          <a:p>
            <a:pPr marL="285750" indent="-285750">
              <a:buFont typeface="Arial" panose="020B0604020202020204" pitchFamily="34" charset="0"/>
              <a:buChar char="•"/>
            </a:pPr>
            <a:r>
              <a:rPr lang="de-DE" dirty="0" err="1" smtClean="0"/>
              <a:t>parties</a:t>
            </a:r>
            <a:r>
              <a:rPr lang="de-DE" dirty="0" smtClean="0"/>
              <a:t> </a:t>
            </a:r>
            <a:r>
              <a:rPr lang="de-DE" dirty="0" err="1" smtClean="0"/>
              <a:t>have</a:t>
            </a:r>
            <a:r>
              <a:rPr lang="de-DE" dirty="0" smtClean="0"/>
              <a:t> </a:t>
            </a:r>
            <a:r>
              <a:rPr lang="de-DE" dirty="0" err="1" smtClean="0"/>
              <a:t>to</a:t>
            </a:r>
            <a:r>
              <a:rPr lang="de-DE" dirty="0" smtClean="0"/>
              <a:t> </a:t>
            </a:r>
            <a:r>
              <a:rPr lang="de-DE" dirty="0" err="1" smtClean="0"/>
              <a:t>agree</a:t>
            </a:r>
            <a:r>
              <a:rPr lang="de-DE" dirty="0" smtClean="0"/>
              <a:t> </a:t>
            </a:r>
            <a:r>
              <a:rPr lang="de-DE" dirty="0" err="1" smtClean="0"/>
              <a:t>to</a:t>
            </a:r>
            <a:r>
              <a:rPr lang="de-DE" dirty="0" smtClean="0"/>
              <a:t> </a:t>
            </a:r>
            <a:r>
              <a:rPr lang="de-DE" dirty="0" err="1" smtClean="0"/>
              <a:t>arbitration</a:t>
            </a:r>
            <a:r>
              <a:rPr lang="de-DE" dirty="0" smtClean="0"/>
              <a:t> </a:t>
            </a:r>
            <a:r>
              <a:rPr lang="de-DE" i="1" dirty="0" smtClean="0"/>
              <a:t>– „Schiedsvereinbarung“ – </a:t>
            </a:r>
            <a:r>
              <a:rPr lang="de-DE" dirty="0" err="1" smtClean="0"/>
              <a:t>prior</a:t>
            </a:r>
            <a:r>
              <a:rPr lang="de-DE" dirty="0" smtClean="0"/>
              <a:t> </a:t>
            </a:r>
            <a:r>
              <a:rPr lang="de-DE" dirty="0" err="1" smtClean="0"/>
              <a:t>to</a:t>
            </a:r>
            <a:r>
              <a:rPr lang="de-DE" dirty="0" smtClean="0"/>
              <a:t> </a:t>
            </a:r>
            <a:r>
              <a:rPr lang="de-DE" dirty="0" err="1" smtClean="0"/>
              <a:t>entering</a:t>
            </a:r>
            <a:r>
              <a:rPr lang="de-DE" dirty="0" smtClean="0"/>
              <a:t> </a:t>
            </a:r>
            <a:r>
              <a:rPr lang="de-DE" dirty="0" err="1" smtClean="0"/>
              <a:t>into</a:t>
            </a:r>
            <a:r>
              <a:rPr lang="de-DE" dirty="0" smtClean="0"/>
              <a:t> </a:t>
            </a:r>
            <a:r>
              <a:rPr lang="de-DE" dirty="0" err="1" smtClean="0"/>
              <a:t>it</a:t>
            </a:r>
            <a:endParaRPr lang="de-DE" dirty="0" smtClean="0"/>
          </a:p>
          <a:p>
            <a:pPr marL="285750" indent="-285750">
              <a:buFont typeface="Arial" panose="020B0604020202020204" pitchFamily="34" charset="0"/>
              <a:buChar char="•"/>
            </a:pPr>
            <a:r>
              <a:rPr lang="de-DE" i="1" dirty="0" smtClean="0"/>
              <a:t>„single-</a:t>
            </a:r>
            <a:r>
              <a:rPr lang="de-DE" i="1" dirty="0" err="1" smtClean="0"/>
              <a:t>duct</a:t>
            </a:r>
            <a:r>
              <a:rPr lang="de-DE" i="1" dirty="0" smtClean="0"/>
              <a:t>“</a:t>
            </a:r>
            <a:r>
              <a:rPr lang="de-DE" dirty="0" smtClean="0"/>
              <a:t> legal </a:t>
            </a:r>
            <a:r>
              <a:rPr lang="de-DE" dirty="0" err="1" smtClean="0"/>
              <a:t>proceedings</a:t>
            </a:r>
            <a:endParaRPr lang="de-DE" dirty="0"/>
          </a:p>
          <a:p>
            <a:pPr marL="285750" indent="-285750">
              <a:buFont typeface="Arial" panose="020B0604020202020204" pitchFamily="34" charset="0"/>
              <a:buChar char="•"/>
            </a:pPr>
            <a:r>
              <a:rPr lang="de-DE" dirty="0" err="1" smtClean="0"/>
              <a:t>parties</a:t>
            </a:r>
            <a:r>
              <a:rPr lang="de-DE" dirty="0" smtClean="0"/>
              <a:t> „</a:t>
            </a:r>
            <a:r>
              <a:rPr lang="de-DE" dirty="0" err="1" smtClean="0"/>
              <a:t>entitled</a:t>
            </a:r>
            <a:r>
              <a:rPr lang="de-DE" dirty="0" smtClean="0"/>
              <a:t>“ </a:t>
            </a:r>
            <a:r>
              <a:rPr lang="de-DE" dirty="0" err="1" smtClean="0"/>
              <a:t>to</a:t>
            </a:r>
            <a:r>
              <a:rPr lang="de-DE" dirty="0" smtClean="0"/>
              <a:t> </a:t>
            </a:r>
            <a:r>
              <a:rPr lang="de-DE" dirty="0" err="1" smtClean="0"/>
              <a:t>receive</a:t>
            </a:r>
            <a:r>
              <a:rPr lang="de-DE" dirty="0" smtClean="0"/>
              <a:t> a </a:t>
            </a:r>
            <a:r>
              <a:rPr lang="de-DE" dirty="0" err="1" smtClean="0"/>
              <a:t>written</a:t>
            </a:r>
            <a:r>
              <a:rPr lang="de-DE" dirty="0" smtClean="0"/>
              <a:t> </a:t>
            </a:r>
            <a:r>
              <a:rPr lang="de-DE" dirty="0" err="1" smtClean="0"/>
              <a:t>and</a:t>
            </a:r>
            <a:r>
              <a:rPr lang="de-DE" dirty="0" smtClean="0"/>
              <a:t> </a:t>
            </a:r>
            <a:r>
              <a:rPr lang="de-DE" dirty="0" err="1" smtClean="0"/>
              <a:t>reasoned</a:t>
            </a:r>
            <a:r>
              <a:rPr lang="de-DE" dirty="0" smtClean="0"/>
              <a:t> </a:t>
            </a:r>
            <a:r>
              <a:rPr lang="de-DE" dirty="0" err="1" smtClean="0"/>
              <a:t>ruling</a:t>
            </a:r>
            <a:endParaRPr lang="de-DE" dirty="0" smtClean="0"/>
          </a:p>
          <a:p>
            <a:pPr marL="285750" indent="-285750">
              <a:buFont typeface="Arial" panose="020B0604020202020204" pitchFamily="34" charset="0"/>
              <a:buChar char="•"/>
            </a:pPr>
            <a:r>
              <a:rPr lang="de-DE" dirty="0" err="1" smtClean="0"/>
              <a:t>arbitrators</a:t>
            </a:r>
            <a:r>
              <a:rPr lang="de-DE" dirty="0" smtClean="0"/>
              <a:t> – also </a:t>
            </a:r>
            <a:r>
              <a:rPr lang="de-DE" dirty="0" err="1" smtClean="0"/>
              <a:t>when</a:t>
            </a:r>
            <a:r>
              <a:rPr lang="de-DE" dirty="0" smtClean="0"/>
              <a:t> </a:t>
            </a:r>
            <a:r>
              <a:rPr lang="de-DE" dirty="0" err="1" smtClean="0"/>
              <a:t>party</a:t>
            </a:r>
            <a:r>
              <a:rPr lang="de-DE" dirty="0" smtClean="0"/>
              <a:t> </a:t>
            </a:r>
            <a:r>
              <a:rPr lang="de-DE" dirty="0" err="1" smtClean="0"/>
              <a:t>nominated</a:t>
            </a:r>
            <a:r>
              <a:rPr lang="de-DE" dirty="0" smtClean="0"/>
              <a:t> –</a:t>
            </a:r>
            <a:r>
              <a:rPr lang="de-DE" dirty="0" err="1" smtClean="0"/>
              <a:t>supposed</a:t>
            </a:r>
            <a:r>
              <a:rPr lang="de-DE" dirty="0" smtClean="0"/>
              <a:t> </a:t>
            </a:r>
            <a:r>
              <a:rPr lang="de-DE" dirty="0" err="1" smtClean="0"/>
              <a:t>to</a:t>
            </a:r>
            <a:r>
              <a:rPr lang="de-DE" dirty="0" smtClean="0"/>
              <a:t> </a:t>
            </a:r>
            <a:r>
              <a:rPr lang="de-DE" dirty="0" err="1" smtClean="0"/>
              <a:t>rule</a:t>
            </a:r>
            <a:r>
              <a:rPr lang="de-DE" dirty="0" smtClean="0"/>
              <a:t> </a:t>
            </a:r>
            <a:r>
              <a:rPr lang="de-DE" dirty="0" err="1" smtClean="0"/>
              <a:t>above</a:t>
            </a:r>
            <a:r>
              <a:rPr lang="de-DE" dirty="0" smtClean="0"/>
              <a:t> </a:t>
            </a:r>
            <a:r>
              <a:rPr lang="de-DE" dirty="0" err="1" smtClean="0"/>
              <a:t>party</a:t>
            </a:r>
            <a:r>
              <a:rPr lang="de-DE" dirty="0" smtClean="0"/>
              <a:t> </a:t>
            </a:r>
            <a:r>
              <a:rPr lang="de-DE" dirty="0" err="1" smtClean="0"/>
              <a:t>lines</a:t>
            </a:r>
            <a:r>
              <a:rPr lang="de-DE" dirty="0" smtClean="0"/>
              <a:t> </a:t>
            </a:r>
            <a:endParaRPr lang="de-DE" dirty="0" smtClean="0"/>
          </a:p>
          <a:p>
            <a:pPr marL="285750" indent="-285750">
              <a:buFont typeface="Arial" panose="020B0604020202020204" pitchFamily="34" charset="0"/>
              <a:buChar char="•"/>
            </a:pPr>
            <a:r>
              <a:rPr lang="de-DE" dirty="0" err="1" smtClean="0"/>
              <a:t>within</a:t>
            </a:r>
            <a:r>
              <a:rPr lang="de-DE" dirty="0" smtClean="0"/>
              <a:t> </a:t>
            </a:r>
            <a:r>
              <a:rPr lang="de-DE" dirty="0" err="1" smtClean="0"/>
              <a:t>the</a:t>
            </a:r>
            <a:r>
              <a:rPr lang="de-DE" dirty="0" smtClean="0"/>
              <a:t> </a:t>
            </a:r>
            <a:r>
              <a:rPr lang="de-DE" dirty="0" err="1" smtClean="0"/>
              <a:t>framework</a:t>
            </a:r>
            <a:r>
              <a:rPr lang="de-DE" dirty="0" smtClean="0"/>
              <a:t> </a:t>
            </a:r>
            <a:r>
              <a:rPr lang="de-DE" dirty="0" err="1" smtClean="0"/>
              <a:t>of</a:t>
            </a:r>
            <a:r>
              <a:rPr lang="de-DE" dirty="0" smtClean="0"/>
              <a:t> </a:t>
            </a:r>
            <a:r>
              <a:rPr lang="de-DE" dirty="0" err="1" smtClean="0"/>
              <a:t>public</a:t>
            </a:r>
            <a:r>
              <a:rPr lang="de-DE" dirty="0" smtClean="0"/>
              <a:t> </a:t>
            </a:r>
            <a:r>
              <a:rPr lang="de-DE" dirty="0" err="1" smtClean="0"/>
              <a:t>policy</a:t>
            </a:r>
            <a:r>
              <a:rPr lang="de-DE" dirty="0" smtClean="0"/>
              <a:t>, </a:t>
            </a:r>
            <a:r>
              <a:rPr lang="de-DE" dirty="0" err="1" smtClean="0"/>
              <a:t>parties</a:t>
            </a:r>
            <a:r>
              <a:rPr lang="de-DE" dirty="0" smtClean="0"/>
              <a:t> </a:t>
            </a:r>
            <a:r>
              <a:rPr lang="de-DE" dirty="0" err="1" smtClean="0"/>
              <a:t>can</a:t>
            </a:r>
            <a:r>
              <a:rPr lang="de-DE" dirty="0" smtClean="0"/>
              <a:t> </a:t>
            </a:r>
            <a:r>
              <a:rPr lang="de-DE" dirty="0" err="1" smtClean="0"/>
              <a:t>instruct</a:t>
            </a:r>
            <a:r>
              <a:rPr lang="de-DE" dirty="0" smtClean="0"/>
              <a:t> </a:t>
            </a:r>
            <a:r>
              <a:rPr lang="de-DE" dirty="0" err="1" smtClean="0"/>
              <a:t>the</a:t>
            </a:r>
            <a:r>
              <a:rPr lang="de-DE" dirty="0" smtClean="0"/>
              <a:t> </a:t>
            </a:r>
            <a:r>
              <a:rPr lang="de-DE" dirty="0" err="1" smtClean="0"/>
              <a:t>arbitrators</a:t>
            </a:r>
            <a:r>
              <a:rPr lang="de-DE" dirty="0" smtClean="0"/>
              <a:t> </a:t>
            </a:r>
            <a:r>
              <a:rPr lang="de-DE" dirty="0" err="1" smtClean="0"/>
              <a:t>to</a:t>
            </a:r>
            <a:r>
              <a:rPr lang="de-DE" dirty="0" smtClean="0"/>
              <a:t> </a:t>
            </a:r>
            <a:r>
              <a:rPr lang="de-DE" dirty="0" err="1" smtClean="0"/>
              <a:t>apply</a:t>
            </a:r>
            <a:r>
              <a:rPr lang="de-DE" dirty="0" smtClean="0"/>
              <a:t> </a:t>
            </a:r>
            <a:r>
              <a:rPr lang="de-DE" dirty="0" err="1" smtClean="0"/>
              <a:t>procedural</a:t>
            </a:r>
            <a:r>
              <a:rPr lang="de-DE" dirty="0" smtClean="0"/>
              <a:t> </a:t>
            </a:r>
            <a:r>
              <a:rPr lang="de-DE" dirty="0" err="1" smtClean="0"/>
              <a:t>measures</a:t>
            </a:r>
            <a:r>
              <a:rPr lang="de-DE" dirty="0" smtClean="0"/>
              <a:t> </a:t>
            </a:r>
            <a:r>
              <a:rPr lang="de-DE" dirty="0" err="1" smtClean="0"/>
              <a:t>which</a:t>
            </a:r>
            <a:r>
              <a:rPr lang="de-DE" dirty="0" smtClean="0"/>
              <a:t> </a:t>
            </a:r>
            <a:r>
              <a:rPr lang="de-DE" dirty="0" err="1" smtClean="0"/>
              <a:t>are</a:t>
            </a:r>
            <a:r>
              <a:rPr lang="de-DE" dirty="0" smtClean="0"/>
              <a:t> not </a:t>
            </a:r>
            <a:r>
              <a:rPr lang="de-DE" dirty="0" err="1" smtClean="0"/>
              <a:t>set</a:t>
            </a:r>
            <a:r>
              <a:rPr lang="de-DE" dirty="0" smtClean="0"/>
              <a:t> </a:t>
            </a:r>
            <a:r>
              <a:rPr lang="de-DE" dirty="0" err="1" smtClean="0"/>
              <a:t>forth</a:t>
            </a:r>
            <a:r>
              <a:rPr lang="de-DE" dirty="0" smtClean="0"/>
              <a:t> in </a:t>
            </a:r>
            <a:r>
              <a:rPr lang="de-DE" dirty="0" err="1" smtClean="0"/>
              <a:t>the</a:t>
            </a:r>
            <a:r>
              <a:rPr lang="de-DE" dirty="0" smtClean="0"/>
              <a:t> </a:t>
            </a:r>
            <a:r>
              <a:rPr lang="de-DE" dirty="0" err="1" smtClean="0"/>
              <a:t>law</a:t>
            </a:r>
            <a:r>
              <a:rPr lang="de-DE" dirty="0" smtClean="0"/>
              <a:t> </a:t>
            </a:r>
            <a:endParaRPr lang="de-DE" sz="400" dirty="0" smtClean="0"/>
          </a:p>
          <a:p>
            <a:pPr marL="285750" indent="-285750">
              <a:buFont typeface="Arial" panose="020B0604020202020204" pitchFamily="34" charset="0"/>
              <a:buChar char="•"/>
            </a:pPr>
            <a:endParaRPr lang="de-DE" sz="400" dirty="0"/>
          </a:p>
          <a:p>
            <a:pPr marL="285750" indent="-285750">
              <a:buFont typeface="Wingdings" panose="05000000000000000000" pitchFamily="2" charset="2"/>
              <a:buChar char="Ø"/>
            </a:pPr>
            <a:r>
              <a:rPr lang="de-DE" dirty="0" smtClean="0"/>
              <a:t>Such „</a:t>
            </a:r>
            <a:r>
              <a:rPr lang="de-DE" dirty="0" err="1" smtClean="0"/>
              <a:t>deviations</a:t>
            </a:r>
            <a:r>
              <a:rPr lang="de-DE" dirty="0" smtClean="0"/>
              <a:t> </a:t>
            </a:r>
            <a:r>
              <a:rPr lang="de-DE" dirty="0" err="1" smtClean="0"/>
              <a:t>from</a:t>
            </a:r>
            <a:r>
              <a:rPr lang="de-DE" dirty="0" smtClean="0"/>
              <a:t> </a:t>
            </a:r>
            <a:r>
              <a:rPr lang="de-DE" dirty="0" err="1" smtClean="0"/>
              <a:t>the</a:t>
            </a:r>
            <a:r>
              <a:rPr lang="de-DE" dirty="0" smtClean="0"/>
              <a:t> </a:t>
            </a:r>
            <a:r>
              <a:rPr lang="de-DE" dirty="0" err="1" smtClean="0"/>
              <a:t>norms</a:t>
            </a:r>
            <a:r>
              <a:rPr lang="de-DE" dirty="0" smtClean="0"/>
              <a:t>“ </a:t>
            </a:r>
            <a:r>
              <a:rPr lang="de-DE" dirty="0" err="1" smtClean="0"/>
              <a:t>may</a:t>
            </a:r>
            <a:r>
              <a:rPr lang="de-DE" dirty="0" smtClean="0"/>
              <a:t> </a:t>
            </a:r>
            <a:r>
              <a:rPr lang="de-DE" dirty="0" err="1" smtClean="0"/>
              <a:t>be</a:t>
            </a:r>
            <a:r>
              <a:rPr lang="de-DE" dirty="0" smtClean="0"/>
              <a:t> </a:t>
            </a:r>
            <a:r>
              <a:rPr lang="de-DE" dirty="0" err="1" smtClean="0"/>
              <a:t>contained</a:t>
            </a:r>
            <a:r>
              <a:rPr lang="de-DE" dirty="0" smtClean="0"/>
              <a:t> in </a:t>
            </a:r>
            <a:r>
              <a:rPr lang="de-DE" dirty="0" err="1" smtClean="0"/>
              <a:t>the</a:t>
            </a:r>
            <a:r>
              <a:rPr lang="de-DE" dirty="0" smtClean="0"/>
              <a:t> Arbitration </a:t>
            </a:r>
            <a:r>
              <a:rPr lang="de-DE" dirty="0" err="1" smtClean="0"/>
              <a:t>Clause</a:t>
            </a:r>
            <a:r>
              <a:rPr lang="de-DE" dirty="0" smtClean="0"/>
              <a:t> </a:t>
            </a:r>
            <a:r>
              <a:rPr lang="de-DE" dirty="0" err="1" smtClean="0"/>
              <a:t>or</a:t>
            </a:r>
            <a:r>
              <a:rPr lang="de-DE" dirty="0" smtClean="0"/>
              <a:t> in </a:t>
            </a:r>
            <a:r>
              <a:rPr lang="de-DE" dirty="0" err="1" smtClean="0"/>
              <a:t>accepting</a:t>
            </a:r>
            <a:r>
              <a:rPr lang="de-DE" dirty="0" smtClean="0"/>
              <a:t> </a:t>
            </a:r>
            <a:r>
              <a:rPr lang="de-DE" dirty="0" err="1" smtClean="0"/>
              <a:t>the</a:t>
            </a:r>
            <a:r>
              <a:rPr lang="de-DE" dirty="0" smtClean="0"/>
              <a:t> </a:t>
            </a:r>
            <a:r>
              <a:rPr lang="de-DE" dirty="0" err="1" smtClean="0"/>
              <a:t>rules</a:t>
            </a:r>
            <a:r>
              <a:rPr lang="de-DE" dirty="0" smtClean="0"/>
              <a:t> </a:t>
            </a:r>
            <a:r>
              <a:rPr lang="de-DE" dirty="0" err="1" smtClean="0"/>
              <a:t>developped</a:t>
            </a:r>
            <a:r>
              <a:rPr lang="de-DE" dirty="0" smtClean="0"/>
              <a:t> </a:t>
            </a:r>
            <a:r>
              <a:rPr lang="de-DE" dirty="0" err="1" smtClean="0"/>
              <a:t>by</a:t>
            </a:r>
            <a:r>
              <a:rPr lang="de-DE" dirty="0" smtClean="0"/>
              <a:t> an Arbitration Institution </a:t>
            </a:r>
          </a:p>
        </p:txBody>
      </p:sp>
      <p:sp>
        <p:nvSpPr>
          <p:cNvPr id="5" name="Titel 3"/>
          <p:cNvSpPr>
            <a:spLocks noGrp="1"/>
          </p:cNvSpPr>
          <p:nvPr>
            <p:ph type="title"/>
          </p:nvPr>
        </p:nvSpPr>
        <p:spPr>
          <a:xfrm>
            <a:off x="495255" y="163827"/>
            <a:ext cx="8424862" cy="369332"/>
          </a:xfrm>
        </p:spPr>
        <p:txBody>
          <a:bodyPr/>
          <a:lstStyle/>
          <a:p>
            <a:r>
              <a:rPr lang="de-DE" dirty="0"/>
              <a:t>„</a:t>
            </a:r>
            <a:r>
              <a:rPr lang="en-US" dirty="0"/>
              <a:t>Appeals in Arbitration? The National Approaches”</a:t>
            </a:r>
            <a:endParaRPr lang="de-DE" dirty="0"/>
          </a:p>
        </p:txBody>
      </p:sp>
      <p:sp>
        <p:nvSpPr>
          <p:cNvPr id="9" name="Textplatzhalter 4"/>
          <p:cNvSpPr>
            <a:spLocks noGrp="1"/>
          </p:cNvSpPr>
          <p:nvPr>
            <p:ph type="body" idx="13"/>
          </p:nvPr>
        </p:nvSpPr>
        <p:spPr>
          <a:xfrm>
            <a:off x="467959" y="505863"/>
            <a:ext cx="8424000" cy="307777"/>
          </a:xfrm>
        </p:spPr>
        <p:txBody>
          <a:bodyPr/>
          <a:lstStyle/>
          <a:p>
            <a:r>
              <a:rPr lang="de-DE" dirty="0" smtClean="0"/>
              <a:t>The German </a:t>
            </a:r>
            <a:r>
              <a:rPr lang="de-DE" dirty="0" err="1" smtClean="0"/>
              <a:t>Perspective</a:t>
            </a:r>
            <a:endParaRPr lang="de-DE" dirty="0"/>
          </a:p>
        </p:txBody>
      </p:sp>
    </p:spTree>
    <p:extLst>
      <p:ext uri="{BB962C8B-B14F-4D97-AF65-F5344CB8AC3E}">
        <p14:creationId xmlns:p14="http://schemas.microsoft.com/office/powerpoint/2010/main" val="13440441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4"/>
          </p:nvPr>
        </p:nvSpPr>
        <p:spPr>
          <a:xfrm>
            <a:off x="511353" y="1050047"/>
            <a:ext cx="8213547" cy="5040311"/>
          </a:xfrm>
        </p:spPr>
        <p:txBody>
          <a:bodyPr/>
          <a:lstStyle/>
          <a:p>
            <a:r>
              <a:rPr lang="de-DE" i="1" dirty="0"/>
              <a:t>„single-</a:t>
            </a:r>
            <a:r>
              <a:rPr lang="de-DE" i="1" dirty="0" err="1"/>
              <a:t>duct</a:t>
            </a:r>
            <a:r>
              <a:rPr lang="de-DE" i="1" dirty="0"/>
              <a:t>“</a:t>
            </a:r>
            <a:r>
              <a:rPr lang="de-DE" dirty="0"/>
              <a:t> legal </a:t>
            </a:r>
            <a:r>
              <a:rPr lang="de-DE" dirty="0" err="1" smtClean="0"/>
              <a:t>proceedings</a:t>
            </a:r>
            <a:r>
              <a:rPr lang="de-DE" dirty="0" smtClean="0"/>
              <a:t>:</a:t>
            </a:r>
          </a:p>
          <a:p>
            <a:pPr marL="285750" indent="-285750">
              <a:buFont typeface="Wingdings" panose="05000000000000000000" pitchFamily="2" charset="2"/>
              <a:buChar char="Ø"/>
            </a:pPr>
            <a:r>
              <a:rPr lang="de-DE" dirty="0" err="1" smtClean="0"/>
              <a:t>the</a:t>
            </a:r>
            <a:r>
              <a:rPr lang="de-DE" dirty="0" smtClean="0"/>
              <a:t> legal </a:t>
            </a:r>
            <a:r>
              <a:rPr lang="de-DE" dirty="0" err="1" smtClean="0"/>
              <a:t>conflict</a:t>
            </a:r>
            <a:r>
              <a:rPr lang="de-DE" dirty="0" smtClean="0"/>
              <a:t> </a:t>
            </a:r>
            <a:r>
              <a:rPr lang="de-DE" dirty="0" err="1" smtClean="0"/>
              <a:t>is</a:t>
            </a:r>
            <a:r>
              <a:rPr lang="de-DE" dirty="0" smtClean="0"/>
              <a:t> </a:t>
            </a:r>
            <a:r>
              <a:rPr lang="de-DE" dirty="0" err="1" smtClean="0"/>
              <a:t>supposed</a:t>
            </a:r>
            <a:r>
              <a:rPr lang="de-DE" dirty="0" smtClean="0"/>
              <a:t> </a:t>
            </a:r>
            <a:r>
              <a:rPr lang="de-DE" dirty="0" err="1" smtClean="0"/>
              <a:t>to</a:t>
            </a:r>
            <a:r>
              <a:rPr lang="de-DE" dirty="0" smtClean="0"/>
              <a:t> </a:t>
            </a:r>
            <a:r>
              <a:rPr lang="de-DE" dirty="0" err="1" smtClean="0"/>
              <a:t>be</a:t>
            </a:r>
            <a:r>
              <a:rPr lang="de-DE" dirty="0" smtClean="0"/>
              <a:t> </a:t>
            </a:r>
            <a:r>
              <a:rPr lang="de-DE" dirty="0" err="1" smtClean="0"/>
              <a:t>settled</a:t>
            </a:r>
            <a:r>
              <a:rPr lang="de-DE" dirty="0" smtClean="0"/>
              <a:t> in </a:t>
            </a:r>
            <a:r>
              <a:rPr lang="de-DE" dirty="0" err="1" smtClean="0"/>
              <a:t>one</a:t>
            </a:r>
            <a:r>
              <a:rPr lang="de-DE" dirty="0" smtClean="0"/>
              <a:t> </a:t>
            </a:r>
            <a:r>
              <a:rPr lang="de-DE" dirty="0" err="1" smtClean="0"/>
              <a:t>single</a:t>
            </a:r>
            <a:r>
              <a:rPr lang="de-DE" dirty="0" smtClean="0"/>
              <a:t> </a:t>
            </a:r>
            <a:r>
              <a:rPr lang="de-DE" dirty="0" err="1" smtClean="0"/>
              <a:t>instance</a:t>
            </a:r>
            <a:endParaRPr lang="de-DE" dirty="0" smtClean="0"/>
          </a:p>
          <a:p>
            <a:pPr marL="285750" indent="-285750">
              <a:buFont typeface="Wingdings" panose="05000000000000000000" pitchFamily="2" charset="2"/>
              <a:buChar char="Ø"/>
            </a:pPr>
            <a:endParaRPr lang="de-DE" sz="800" dirty="0" smtClean="0"/>
          </a:p>
          <a:p>
            <a:pPr marL="285750" indent="-285750">
              <a:buFont typeface="Arial" panose="020B0604020202020204" pitchFamily="34" charset="0"/>
              <a:buChar char="•"/>
            </a:pPr>
            <a:r>
              <a:rPr lang="de-DE" dirty="0" err="1" smtClean="0"/>
              <a:t>appeal</a:t>
            </a:r>
            <a:r>
              <a:rPr lang="de-DE" dirty="0" smtClean="0"/>
              <a:t> </a:t>
            </a:r>
            <a:r>
              <a:rPr lang="de-DE" dirty="0" err="1" smtClean="0"/>
              <a:t>is</a:t>
            </a:r>
            <a:r>
              <a:rPr lang="de-DE" dirty="0" smtClean="0"/>
              <a:t> limited in </a:t>
            </a:r>
            <a:r>
              <a:rPr lang="de-DE" dirty="0" err="1" smtClean="0"/>
              <a:t>scope</a:t>
            </a:r>
            <a:r>
              <a:rPr lang="de-DE" dirty="0" smtClean="0"/>
              <a:t> </a:t>
            </a:r>
            <a:r>
              <a:rPr lang="de-DE" dirty="0" err="1" smtClean="0"/>
              <a:t>and</a:t>
            </a:r>
            <a:r>
              <a:rPr lang="de-DE" dirty="0" smtClean="0"/>
              <a:t> in </a:t>
            </a:r>
            <a:r>
              <a:rPr lang="de-DE" dirty="0" err="1" smtClean="0"/>
              <a:t>stages</a:t>
            </a:r>
            <a:r>
              <a:rPr lang="de-DE" dirty="0" smtClean="0"/>
              <a:t> (§ 1059 ZPO „</a:t>
            </a:r>
            <a:r>
              <a:rPr lang="de-DE" i="1" dirty="0" smtClean="0"/>
              <a:t>gerichtliche Aufhebung eines Schiedsspruchs</a:t>
            </a:r>
            <a:r>
              <a:rPr lang="de-DE" dirty="0" smtClean="0"/>
              <a:t>“)</a:t>
            </a:r>
          </a:p>
          <a:p>
            <a:pPr lvl="3">
              <a:buFont typeface="Symbol" panose="05050102010706020507" pitchFamily="18" charset="2"/>
              <a:buChar char="-"/>
            </a:pPr>
            <a:r>
              <a:rPr lang="de-DE" dirty="0" smtClean="0"/>
              <a:t>enumerative </a:t>
            </a:r>
            <a:r>
              <a:rPr lang="de-DE" dirty="0" err="1" smtClean="0"/>
              <a:t>listing</a:t>
            </a:r>
            <a:r>
              <a:rPr lang="de-DE" dirty="0" smtClean="0"/>
              <a:t> </a:t>
            </a:r>
            <a:r>
              <a:rPr lang="de-DE" dirty="0" err="1" smtClean="0"/>
              <a:t>of</a:t>
            </a:r>
            <a:r>
              <a:rPr lang="de-DE" dirty="0" smtClean="0"/>
              <a:t> </a:t>
            </a:r>
            <a:r>
              <a:rPr lang="de-DE" dirty="0" err="1" smtClean="0"/>
              <a:t>grounds</a:t>
            </a:r>
            <a:r>
              <a:rPr lang="de-DE" dirty="0" smtClean="0"/>
              <a:t> </a:t>
            </a:r>
            <a:r>
              <a:rPr lang="de-DE" dirty="0" err="1" smtClean="0"/>
              <a:t>for</a:t>
            </a:r>
            <a:r>
              <a:rPr lang="de-DE" dirty="0" smtClean="0"/>
              <a:t> </a:t>
            </a:r>
            <a:r>
              <a:rPr lang="de-DE" dirty="0" err="1" smtClean="0"/>
              <a:t>appeal</a:t>
            </a:r>
            <a:r>
              <a:rPr lang="de-DE" dirty="0" smtClean="0"/>
              <a:t> in § 1059 par. 2 ZPO</a:t>
            </a:r>
          </a:p>
          <a:p>
            <a:pPr lvl="3">
              <a:buFont typeface="Symbol" panose="05050102010706020507" pitchFamily="18" charset="2"/>
              <a:buChar char="-"/>
            </a:pPr>
            <a:r>
              <a:rPr lang="de-DE" dirty="0" err="1" smtClean="0"/>
              <a:t>more</a:t>
            </a:r>
            <a:r>
              <a:rPr lang="de-DE" dirty="0" smtClean="0"/>
              <a:t> </a:t>
            </a:r>
            <a:r>
              <a:rPr lang="de-DE" dirty="0" err="1" smtClean="0"/>
              <a:t>or</a:t>
            </a:r>
            <a:r>
              <a:rPr lang="de-DE" dirty="0" smtClean="0"/>
              <a:t> </a:t>
            </a:r>
            <a:r>
              <a:rPr lang="de-DE" dirty="0" err="1" smtClean="0"/>
              <a:t>less</a:t>
            </a:r>
            <a:r>
              <a:rPr lang="de-DE" dirty="0" smtClean="0"/>
              <a:t> limited </a:t>
            </a:r>
            <a:r>
              <a:rPr lang="de-DE" dirty="0" err="1" smtClean="0"/>
              <a:t>to</a:t>
            </a:r>
            <a:r>
              <a:rPr lang="de-DE" dirty="0" smtClean="0"/>
              <a:t> </a:t>
            </a:r>
            <a:r>
              <a:rPr lang="de-DE" dirty="0" err="1" smtClean="0"/>
              <a:t>matters</a:t>
            </a:r>
            <a:r>
              <a:rPr lang="de-DE" dirty="0" smtClean="0"/>
              <a:t> such </a:t>
            </a:r>
            <a:r>
              <a:rPr lang="de-DE" dirty="0" err="1" smtClean="0"/>
              <a:t>as</a:t>
            </a:r>
            <a:endParaRPr lang="de-DE" dirty="0" smtClean="0"/>
          </a:p>
          <a:p>
            <a:pPr lvl="5"/>
            <a:r>
              <a:rPr lang="de-DE" dirty="0" err="1" smtClean="0">
                <a:solidFill>
                  <a:srgbClr val="0061A1"/>
                </a:solidFill>
              </a:rPr>
              <a:t>if</a:t>
            </a:r>
            <a:r>
              <a:rPr lang="de-DE" dirty="0" smtClean="0">
                <a:solidFill>
                  <a:srgbClr val="0061A1"/>
                </a:solidFill>
              </a:rPr>
              <a:t> </a:t>
            </a:r>
            <a:r>
              <a:rPr lang="de-DE" dirty="0" err="1" smtClean="0">
                <a:solidFill>
                  <a:srgbClr val="0061A1"/>
                </a:solidFill>
              </a:rPr>
              <a:t>one</a:t>
            </a:r>
            <a:r>
              <a:rPr lang="de-DE" dirty="0" smtClean="0">
                <a:solidFill>
                  <a:srgbClr val="0061A1"/>
                </a:solidFill>
              </a:rPr>
              <a:t> </a:t>
            </a:r>
            <a:r>
              <a:rPr lang="de-DE" dirty="0" err="1" smtClean="0">
                <a:solidFill>
                  <a:srgbClr val="0061A1"/>
                </a:solidFill>
              </a:rPr>
              <a:t>party</a:t>
            </a:r>
            <a:r>
              <a:rPr lang="de-DE" dirty="0" smtClean="0">
                <a:solidFill>
                  <a:srgbClr val="0061A1"/>
                </a:solidFill>
              </a:rPr>
              <a:t> </a:t>
            </a:r>
            <a:r>
              <a:rPr lang="de-DE" dirty="0" err="1" smtClean="0">
                <a:solidFill>
                  <a:srgbClr val="0061A1"/>
                </a:solidFill>
              </a:rPr>
              <a:t>to</a:t>
            </a:r>
            <a:r>
              <a:rPr lang="de-DE" dirty="0" smtClean="0">
                <a:solidFill>
                  <a:srgbClr val="0061A1"/>
                </a:solidFill>
              </a:rPr>
              <a:t> an </a:t>
            </a:r>
            <a:r>
              <a:rPr lang="de-DE" dirty="0" err="1" smtClean="0">
                <a:solidFill>
                  <a:srgbClr val="0061A1"/>
                </a:solidFill>
              </a:rPr>
              <a:t>arbitration</a:t>
            </a:r>
            <a:r>
              <a:rPr lang="de-DE" dirty="0" smtClean="0">
                <a:solidFill>
                  <a:srgbClr val="0061A1"/>
                </a:solidFill>
              </a:rPr>
              <a:t> was not </a:t>
            </a:r>
            <a:r>
              <a:rPr lang="de-DE" dirty="0" err="1" smtClean="0">
                <a:solidFill>
                  <a:srgbClr val="0061A1"/>
                </a:solidFill>
              </a:rPr>
              <a:t>allowed</a:t>
            </a:r>
            <a:r>
              <a:rPr lang="de-DE" dirty="0" smtClean="0">
                <a:solidFill>
                  <a:srgbClr val="0061A1"/>
                </a:solidFill>
              </a:rPr>
              <a:t> </a:t>
            </a:r>
            <a:r>
              <a:rPr lang="de-DE" dirty="0" err="1" smtClean="0">
                <a:solidFill>
                  <a:srgbClr val="0061A1"/>
                </a:solidFill>
              </a:rPr>
              <a:t>to</a:t>
            </a:r>
            <a:r>
              <a:rPr lang="de-DE" dirty="0" smtClean="0">
                <a:solidFill>
                  <a:srgbClr val="0061A1"/>
                </a:solidFill>
              </a:rPr>
              <a:t> </a:t>
            </a:r>
            <a:r>
              <a:rPr lang="de-DE" dirty="0" err="1" smtClean="0">
                <a:solidFill>
                  <a:srgbClr val="0061A1"/>
                </a:solidFill>
              </a:rPr>
              <a:t>agree</a:t>
            </a:r>
            <a:r>
              <a:rPr lang="de-DE" dirty="0" smtClean="0">
                <a:solidFill>
                  <a:srgbClr val="0061A1"/>
                </a:solidFill>
              </a:rPr>
              <a:t> </a:t>
            </a:r>
            <a:r>
              <a:rPr lang="de-DE" dirty="0" err="1" smtClean="0">
                <a:solidFill>
                  <a:srgbClr val="0061A1"/>
                </a:solidFill>
              </a:rPr>
              <a:t>to</a:t>
            </a:r>
            <a:r>
              <a:rPr lang="de-DE" dirty="0" smtClean="0">
                <a:solidFill>
                  <a:srgbClr val="0061A1"/>
                </a:solidFill>
              </a:rPr>
              <a:t> </a:t>
            </a:r>
            <a:r>
              <a:rPr lang="de-DE" dirty="0" err="1" smtClean="0">
                <a:solidFill>
                  <a:srgbClr val="0061A1"/>
                </a:solidFill>
              </a:rPr>
              <a:t>arbitration</a:t>
            </a:r>
            <a:endParaRPr lang="de-DE" dirty="0" smtClean="0">
              <a:solidFill>
                <a:srgbClr val="0061A1"/>
              </a:solidFill>
            </a:endParaRPr>
          </a:p>
          <a:p>
            <a:pPr lvl="5"/>
            <a:r>
              <a:rPr lang="de-DE" dirty="0" err="1" smtClean="0">
                <a:solidFill>
                  <a:srgbClr val="0061A1"/>
                </a:solidFill>
              </a:rPr>
              <a:t>if</a:t>
            </a:r>
            <a:r>
              <a:rPr lang="de-DE" dirty="0" smtClean="0">
                <a:solidFill>
                  <a:srgbClr val="0061A1"/>
                </a:solidFill>
              </a:rPr>
              <a:t> </a:t>
            </a:r>
            <a:r>
              <a:rPr lang="de-DE" dirty="0" err="1" smtClean="0">
                <a:solidFill>
                  <a:srgbClr val="0061A1"/>
                </a:solidFill>
              </a:rPr>
              <a:t>the</a:t>
            </a:r>
            <a:r>
              <a:rPr lang="de-DE" dirty="0" smtClean="0">
                <a:solidFill>
                  <a:srgbClr val="0061A1"/>
                </a:solidFill>
              </a:rPr>
              <a:t> </a:t>
            </a:r>
            <a:r>
              <a:rPr lang="de-DE" dirty="0" err="1" smtClean="0">
                <a:solidFill>
                  <a:srgbClr val="0061A1"/>
                </a:solidFill>
              </a:rPr>
              <a:t>arbitrated</a:t>
            </a:r>
            <a:r>
              <a:rPr lang="de-DE" dirty="0" smtClean="0">
                <a:solidFill>
                  <a:srgbClr val="0061A1"/>
                </a:solidFill>
              </a:rPr>
              <a:t> matter </a:t>
            </a:r>
            <a:r>
              <a:rPr lang="de-DE" dirty="0" err="1" smtClean="0">
                <a:solidFill>
                  <a:srgbClr val="0061A1"/>
                </a:solidFill>
              </a:rPr>
              <a:t>is</a:t>
            </a:r>
            <a:r>
              <a:rPr lang="de-DE" dirty="0" smtClean="0">
                <a:solidFill>
                  <a:srgbClr val="0061A1"/>
                </a:solidFill>
              </a:rPr>
              <a:t> „out </a:t>
            </a:r>
            <a:r>
              <a:rPr lang="de-DE" dirty="0" err="1" smtClean="0">
                <a:solidFill>
                  <a:srgbClr val="0061A1"/>
                </a:solidFill>
              </a:rPr>
              <a:t>of</a:t>
            </a:r>
            <a:r>
              <a:rPr lang="de-DE" dirty="0" smtClean="0">
                <a:solidFill>
                  <a:srgbClr val="0061A1"/>
                </a:solidFill>
              </a:rPr>
              <a:t>  </a:t>
            </a:r>
            <a:r>
              <a:rPr lang="de-DE" dirty="0" err="1" smtClean="0">
                <a:solidFill>
                  <a:srgbClr val="0061A1"/>
                </a:solidFill>
              </a:rPr>
              <a:t>scope</a:t>
            </a:r>
            <a:r>
              <a:rPr lang="de-DE" dirty="0" smtClean="0">
                <a:solidFill>
                  <a:srgbClr val="0061A1"/>
                </a:solidFill>
              </a:rPr>
              <a:t> </a:t>
            </a:r>
            <a:r>
              <a:rPr lang="de-DE" dirty="0" err="1" smtClean="0">
                <a:solidFill>
                  <a:srgbClr val="0061A1"/>
                </a:solidFill>
              </a:rPr>
              <a:t>of</a:t>
            </a:r>
            <a:r>
              <a:rPr lang="de-DE" dirty="0" smtClean="0">
                <a:solidFill>
                  <a:srgbClr val="0061A1"/>
                </a:solidFill>
              </a:rPr>
              <a:t> </a:t>
            </a:r>
            <a:r>
              <a:rPr lang="de-DE" dirty="0" err="1" smtClean="0">
                <a:solidFill>
                  <a:srgbClr val="0061A1"/>
                </a:solidFill>
              </a:rPr>
              <a:t>arbitration</a:t>
            </a:r>
            <a:r>
              <a:rPr lang="de-DE" dirty="0" smtClean="0">
                <a:solidFill>
                  <a:srgbClr val="0061A1"/>
                </a:solidFill>
              </a:rPr>
              <a:t> </a:t>
            </a:r>
            <a:r>
              <a:rPr lang="de-DE" dirty="0" err="1" smtClean="0">
                <a:solidFill>
                  <a:srgbClr val="0061A1"/>
                </a:solidFill>
              </a:rPr>
              <a:t>agreement</a:t>
            </a:r>
            <a:r>
              <a:rPr lang="de-DE" dirty="0" smtClean="0">
                <a:solidFill>
                  <a:srgbClr val="0061A1"/>
                </a:solidFill>
              </a:rPr>
              <a:t>“</a:t>
            </a:r>
          </a:p>
          <a:p>
            <a:pPr lvl="5"/>
            <a:r>
              <a:rPr lang="de-DE" dirty="0" err="1" smtClean="0">
                <a:solidFill>
                  <a:srgbClr val="0061A1"/>
                </a:solidFill>
              </a:rPr>
              <a:t>if</a:t>
            </a:r>
            <a:r>
              <a:rPr lang="de-DE" dirty="0" smtClean="0">
                <a:solidFill>
                  <a:srgbClr val="0061A1"/>
                </a:solidFill>
              </a:rPr>
              <a:t> </a:t>
            </a:r>
            <a:r>
              <a:rPr lang="de-DE" dirty="0" err="1" smtClean="0">
                <a:solidFill>
                  <a:srgbClr val="0061A1"/>
                </a:solidFill>
              </a:rPr>
              <a:t>enforcing</a:t>
            </a:r>
            <a:r>
              <a:rPr lang="de-DE" dirty="0" smtClean="0">
                <a:solidFill>
                  <a:srgbClr val="0061A1"/>
                </a:solidFill>
              </a:rPr>
              <a:t> </a:t>
            </a:r>
            <a:r>
              <a:rPr lang="de-DE" dirty="0" err="1" smtClean="0">
                <a:solidFill>
                  <a:srgbClr val="0061A1"/>
                </a:solidFill>
              </a:rPr>
              <a:t>the</a:t>
            </a:r>
            <a:r>
              <a:rPr lang="de-DE" dirty="0" smtClean="0">
                <a:solidFill>
                  <a:srgbClr val="0061A1"/>
                </a:solidFill>
              </a:rPr>
              <a:t> </a:t>
            </a:r>
            <a:r>
              <a:rPr lang="de-DE" dirty="0" err="1" smtClean="0">
                <a:solidFill>
                  <a:srgbClr val="0061A1"/>
                </a:solidFill>
              </a:rPr>
              <a:t>tribunal‘s</a:t>
            </a:r>
            <a:r>
              <a:rPr lang="de-DE" dirty="0" smtClean="0">
                <a:solidFill>
                  <a:srgbClr val="0061A1"/>
                </a:solidFill>
              </a:rPr>
              <a:t> </a:t>
            </a:r>
            <a:r>
              <a:rPr lang="de-DE" dirty="0" err="1" smtClean="0">
                <a:solidFill>
                  <a:srgbClr val="0061A1"/>
                </a:solidFill>
              </a:rPr>
              <a:t>judgment</a:t>
            </a:r>
            <a:r>
              <a:rPr lang="de-DE" dirty="0" smtClean="0">
                <a:solidFill>
                  <a:srgbClr val="0061A1"/>
                </a:solidFill>
              </a:rPr>
              <a:t> </a:t>
            </a:r>
            <a:r>
              <a:rPr lang="de-DE" dirty="0" err="1" smtClean="0">
                <a:solidFill>
                  <a:srgbClr val="0061A1"/>
                </a:solidFill>
              </a:rPr>
              <a:t>were</a:t>
            </a:r>
            <a:r>
              <a:rPr lang="de-DE" dirty="0" smtClean="0">
                <a:solidFill>
                  <a:srgbClr val="0061A1"/>
                </a:solidFill>
              </a:rPr>
              <a:t> </a:t>
            </a:r>
            <a:r>
              <a:rPr lang="de-DE" dirty="0" err="1" smtClean="0">
                <a:solidFill>
                  <a:srgbClr val="0061A1"/>
                </a:solidFill>
              </a:rPr>
              <a:t>contrary</a:t>
            </a:r>
            <a:r>
              <a:rPr lang="de-DE" dirty="0" smtClean="0">
                <a:solidFill>
                  <a:srgbClr val="0061A1"/>
                </a:solidFill>
              </a:rPr>
              <a:t> </a:t>
            </a:r>
            <a:r>
              <a:rPr lang="de-DE" dirty="0" err="1" smtClean="0">
                <a:solidFill>
                  <a:srgbClr val="0061A1"/>
                </a:solidFill>
              </a:rPr>
              <a:t>to</a:t>
            </a:r>
            <a:r>
              <a:rPr lang="de-DE" dirty="0" smtClean="0">
                <a:solidFill>
                  <a:srgbClr val="0061A1"/>
                </a:solidFill>
              </a:rPr>
              <a:t> </a:t>
            </a:r>
            <a:r>
              <a:rPr lang="de-DE" dirty="0" err="1" smtClean="0">
                <a:solidFill>
                  <a:srgbClr val="0061A1"/>
                </a:solidFill>
              </a:rPr>
              <a:t>public</a:t>
            </a:r>
            <a:r>
              <a:rPr lang="de-DE" dirty="0" smtClean="0">
                <a:solidFill>
                  <a:srgbClr val="0061A1"/>
                </a:solidFill>
              </a:rPr>
              <a:t> </a:t>
            </a:r>
            <a:r>
              <a:rPr lang="de-DE" dirty="0" err="1" smtClean="0">
                <a:solidFill>
                  <a:srgbClr val="0061A1"/>
                </a:solidFill>
              </a:rPr>
              <a:t>policy</a:t>
            </a:r>
            <a:endParaRPr lang="de-DE" dirty="0" smtClean="0">
              <a:solidFill>
                <a:srgbClr val="0061A1"/>
              </a:solidFill>
            </a:endParaRPr>
          </a:p>
          <a:p>
            <a:pPr marL="285750" indent="-285750">
              <a:buFont typeface="Arial" panose="020B0604020202020204" pitchFamily="34" charset="0"/>
              <a:buChar char="•"/>
            </a:pPr>
            <a:r>
              <a:rPr lang="de-DE" dirty="0" err="1" smtClean="0"/>
              <a:t>competent</a:t>
            </a:r>
            <a:r>
              <a:rPr lang="de-DE" dirty="0" smtClean="0"/>
              <a:t> </a:t>
            </a:r>
            <a:r>
              <a:rPr lang="de-DE" dirty="0" err="1" smtClean="0"/>
              <a:t>for</a:t>
            </a:r>
            <a:r>
              <a:rPr lang="de-DE" dirty="0" smtClean="0"/>
              <a:t> such </a:t>
            </a:r>
            <a:r>
              <a:rPr lang="de-DE" dirty="0" err="1" smtClean="0"/>
              <a:t>appeal</a:t>
            </a:r>
            <a:r>
              <a:rPr lang="de-DE" dirty="0" smtClean="0"/>
              <a:t> </a:t>
            </a:r>
            <a:r>
              <a:rPr lang="de-DE" dirty="0" err="1" smtClean="0"/>
              <a:t>is</a:t>
            </a:r>
            <a:r>
              <a:rPr lang="de-DE" dirty="0" smtClean="0"/>
              <a:t> (</a:t>
            </a:r>
            <a:r>
              <a:rPr lang="de-DE" dirty="0" err="1" smtClean="0"/>
              <a:t>unless</a:t>
            </a:r>
            <a:r>
              <a:rPr lang="de-DE" dirty="0" smtClean="0"/>
              <a:t> </a:t>
            </a:r>
            <a:r>
              <a:rPr lang="de-DE" dirty="0" err="1" smtClean="0"/>
              <a:t>otherwise</a:t>
            </a:r>
            <a:r>
              <a:rPr lang="de-DE" dirty="0" smtClean="0"/>
              <a:t> </a:t>
            </a:r>
            <a:r>
              <a:rPr lang="de-DE" dirty="0" err="1" smtClean="0"/>
              <a:t>agreed</a:t>
            </a:r>
            <a:r>
              <a:rPr lang="de-DE" dirty="0" smtClean="0"/>
              <a:t> ) </a:t>
            </a:r>
            <a:r>
              <a:rPr lang="de-DE" dirty="0" err="1" smtClean="0"/>
              <a:t>that</a:t>
            </a:r>
            <a:r>
              <a:rPr lang="de-DE" dirty="0" smtClean="0"/>
              <a:t> Court </a:t>
            </a:r>
            <a:r>
              <a:rPr lang="de-DE" dirty="0" err="1" smtClean="0"/>
              <a:t>of</a:t>
            </a:r>
            <a:r>
              <a:rPr lang="de-DE" dirty="0" smtClean="0"/>
              <a:t> Appeal (Oberlandesgericht) </a:t>
            </a:r>
            <a:r>
              <a:rPr lang="de-DE" dirty="0" err="1" smtClean="0"/>
              <a:t>regionally</a:t>
            </a:r>
            <a:r>
              <a:rPr lang="de-DE" dirty="0" smtClean="0"/>
              <a:t> „in </a:t>
            </a:r>
            <a:r>
              <a:rPr lang="de-DE" dirty="0" err="1" smtClean="0"/>
              <a:t>charge</a:t>
            </a:r>
            <a:r>
              <a:rPr lang="de-DE" dirty="0" smtClean="0"/>
              <a:t>“ at </a:t>
            </a:r>
            <a:r>
              <a:rPr lang="de-DE" dirty="0" err="1" smtClean="0"/>
              <a:t>the</a:t>
            </a:r>
            <a:r>
              <a:rPr lang="de-DE" dirty="0" smtClean="0"/>
              <a:t> </a:t>
            </a:r>
            <a:r>
              <a:rPr lang="de-DE" dirty="0" err="1" smtClean="0"/>
              <a:t>seat</a:t>
            </a:r>
            <a:r>
              <a:rPr lang="de-DE" dirty="0" smtClean="0"/>
              <a:t> </a:t>
            </a:r>
            <a:r>
              <a:rPr lang="de-DE" dirty="0" err="1" smtClean="0"/>
              <a:t>of</a:t>
            </a:r>
            <a:r>
              <a:rPr lang="de-DE" dirty="0" smtClean="0"/>
              <a:t> </a:t>
            </a:r>
            <a:r>
              <a:rPr lang="de-DE" dirty="0" err="1" smtClean="0"/>
              <a:t>the</a:t>
            </a:r>
            <a:r>
              <a:rPr lang="de-DE" dirty="0" smtClean="0"/>
              <a:t> </a:t>
            </a:r>
            <a:r>
              <a:rPr lang="de-DE" dirty="0" err="1" smtClean="0"/>
              <a:t>arbitration</a:t>
            </a:r>
            <a:r>
              <a:rPr lang="de-DE" dirty="0" smtClean="0"/>
              <a:t> </a:t>
            </a:r>
            <a:br>
              <a:rPr lang="de-DE" dirty="0" smtClean="0"/>
            </a:br>
            <a:r>
              <a:rPr lang="de-DE" dirty="0" smtClean="0"/>
              <a:t>(§ 1062 par. 1 alt. 4 ZPO)</a:t>
            </a:r>
            <a:endParaRPr lang="de-DE" dirty="0" smtClean="0"/>
          </a:p>
          <a:p>
            <a:pPr marL="285750" indent="-285750">
              <a:buFont typeface="Arial" panose="020B0604020202020204" pitchFamily="34" charset="0"/>
              <a:buChar char="•"/>
            </a:pPr>
            <a:r>
              <a:rPr lang="de-DE" dirty="0" smtClean="0"/>
              <a:t>an </a:t>
            </a:r>
            <a:r>
              <a:rPr lang="de-DE" dirty="0" err="1" smtClean="0"/>
              <a:t>even</a:t>
            </a:r>
            <a:r>
              <a:rPr lang="de-DE" dirty="0" smtClean="0"/>
              <a:t> </a:t>
            </a:r>
            <a:r>
              <a:rPr lang="de-DE" dirty="0" err="1" smtClean="0"/>
              <a:t>more</a:t>
            </a:r>
            <a:r>
              <a:rPr lang="de-DE" dirty="0" smtClean="0"/>
              <a:t> limited </a:t>
            </a:r>
            <a:r>
              <a:rPr lang="de-DE" dirty="0" err="1" smtClean="0"/>
              <a:t>revision</a:t>
            </a:r>
            <a:r>
              <a:rPr lang="de-DE" dirty="0" smtClean="0"/>
              <a:t> </a:t>
            </a:r>
            <a:r>
              <a:rPr lang="de-DE" dirty="0" err="1" smtClean="0"/>
              <a:t>of</a:t>
            </a:r>
            <a:r>
              <a:rPr lang="de-DE" dirty="0" smtClean="0"/>
              <a:t> </a:t>
            </a:r>
            <a:r>
              <a:rPr lang="de-DE" dirty="0" err="1" smtClean="0"/>
              <a:t>the</a:t>
            </a:r>
            <a:r>
              <a:rPr lang="de-DE" dirty="0" smtClean="0"/>
              <a:t> </a:t>
            </a:r>
            <a:r>
              <a:rPr lang="de-DE" dirty="0" err="1" smtClean="0"/>
              <a:t>OLG‘s</a:t>
            </a:r>
            <a:r>
              <a:rPr lang="de-DE" dirty="0" smtClean="0"/>
              <a:t> </a:t>
            </a:r>
            <a:r>
              <a:rPr lang="de-DE" dirty="0" err="1" smtClean="0"/>
              <a:t>findings</a:t>
            </a:r>
            <a:r>
              <a:rPr lang="de-DE" dirty="0" smtClean="0"/>
              <a:t> („</a:t>
            </a:r>
            <a:r>
              <a:rPr lang="de-DE" i="1" dirty="0" smtClean="0"/>
              <a:t>Rechtsbeschwerde</a:t>
            </a:r>
            <a:r>
              <a:rPr lang="de-DE" dirty="0" smtClean="0"/>
              <a:t>“) </a:t>
            </a:r>
            <a:r>
              <a:rPr lang="de-DE" dirty="0" err="1" smtClean="0"/>
              <a:t>is</a:t>
            </a:r>
            <a:r>
              <a:rPr lang="de-DE" dirty="0" smtClean="0"/>
              <a:t> </a:t>
            </a:r>
            <a:r>
              <a:rPr lang="de-DE" dirty="0" err="1" smtClean="0"/>
              <a:t>possible</a:t>
            </a:r>
            <a:r>
              <a:rPr lang="de-DE" dirty="0" smtClean="0"/>
              <a:t> </a:t>
            </a:r>
            <a:r>
              <a:rPr lang="de-DE" dirty="0" err="1" smtClean="0"/>
              <a:t>by</a:t>
            </a:r>
            <a:r>
              <a:rPr lang="de-DE" dirty="0" smtClean="0"/>
              <a:t> </a:t>
            </a:r>
            <a:r>
              <a:rPr lang="de-DE" dirty="0" err="1" smtClean="0"/>
              <a:t>the</a:t>
            </a:r>
            <a:r>
              <a:rPr lang="de-DE" dirty="0" smtClean="0"/>
              <a:t> German </a:t>
            </a:r>
            <a:r>
              <a:rPr lang="de-DE" dirty="0"/>
              <a:t>S</a:t>
            </a:r>
            <a:r>
              <a:rPr lang="de-DE" dirty="0" smtClean="0"/>
              <a:t>upreme Court (Bundesgerichtshof) (§ 1065 ZPO)</a:t>
            </a:r>
            <a:endParaRPr lang="de-DE" sz="400" dirty="0" smtClean="0"/>
          </a:p>
        </p:txBody>
      </p:sp>
      <p:sp>
        <p:nvSpPr>
          <p:cNvPr id="5" name="Titel 3"/>
          <p:cNvSpPr>
            <a:spLocks noGrp="1"/>
          </p:cNvSpPr>
          <p:nvPr>
            <p:ph type="title"/>
          </p:nvPr>
        </p:nvSpPr>
        <p:spPr>
          <a:xfrm>
            <a:off x="495255" y="163827"/>
            <a:ext cx="8424862" cy="369332"/>
          </a:xfrm>
        </p:spPr>
        <p:txBody>
          <a:bodyPr/>
          <a:lstStyle/>
          <a:p>
            <a:r>
              <a:rPr lang="de-DE" dirty="0"/>
              <a:t>„</a:t>
            </a:r>
            <a:r>
              <a:rPr lang="en-US" dirty="0"/>
              <a:t>Appeals in Arbitration? The National Approaches”</a:t>
            </a:r>
            <a:endParaRPr lang="de-DE" dirty="0"/>
          </a:p>
        </p:txBody>
      </p:sp>
      <p:sp>
        <p:nvSpPr>
          <p:cNvPr id="9" name="Textplatzhalter 4"/>
          <p:cNvSpPr>
            <a:spLocks noGrp="1"/>
          </p:cNvSpPr>
          <p:nvPr>
            <p:ph type="body" idx="13"/>
          </p:nvPr>
        </p:nvSpPr>
        <p:spPr>
          <a:xfrm>
            <a:off x="467959" y="505863"/>
            <a:ext cx="8424000" cy="307777"/>
          </a:xfrm>
        </p:spPr>
        <p:txBody>
          <a:bodyPr/>
          <a:lstStyle/>
          <a:p>
            <a:r>
              <a:rPr lang="de-DE" dirty="0" smtClean="0"/>
              <a:t>The German </a:t>
            </a:r>
            <a:r>
              <a:rPr lang="de-DE" dirty="0" err="1" smtClean="0"/>
              <a:t>Perspective</a:t>
            </a:r>
            <a:endParaRPr lang="de-DE" dirty="0"/>
          </a:p>
        </p:txBody>
      </p:sp>
    </p:spTree>
    <p:extLst>
      <p:ext uri="{BB962C8B-B14F-4D97-AF65-F5344CB8AC3E}">
        <p14:creationId xmlns:p14="http://schemas.microsoft.com/office/powerpoint/2010/main" val="774889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4"/>
          </p:nvPr>
        </p:nvSpPr>
        <p:spPr>
          <a:xfrm>
            <a:off x="511353" y="1050047"/>
            <a:ext cx="8213547" cy="5040311"/>
          </a:xfrm>
        </p:spPr>
        <p:txBody>
          <a:bodyPr/>
          <a:lstStyle/>
          <a:p>
            <a:r>
              <a:rPr lang="de-DE" i="1" dirty="0"/>
              <a:t>„single-</a:t>
            </a:r>
            <a:r>
              <a:rPr lang="de-DE" i="1" dirty="0" err="1"/>
              <a:t>duct</a:t>
            </a:r>
            <a:r>
              <a:rPr lang="de-DE" i="1" dirty="0"/>
              <a:t>“</a:t>
            </a:r>
            <a:r>
              <a:rPr lang="de-DE" dirty="0"/>
              <a:t> legal </a:t>
            </a:r>
            <a:r>
              <a:rPr lang="de-DE" dirty="0" err="1" smtClean="0"/>
              <a:t>proceedings</a:t>
            </a:r>
            <a:r>
              <a:rPr lang="de-DE" dirty="0" smtClean="0"/>
              <a:t>:</a:t>
            </a:r>
          </a:p>
          <a:p>
            <a:pPr marL="285750" indent="-285750">
              <a:buFont typeface="Wingdings" panose="05000000000000000000" pitchFamily="2" charset="2"/>
              <a:buChar char="Ø"/>
            </a:pPr>
            <a:r>
              <a:rPr lang="de-DE" dirty="0" err="1" smtClean="0"/>
              <a:t>the</a:t>
            </a:r>
            <a:r>
              <a:rPr lang="de-DE" dirty="0" smtClean="0"/>
              <a:t> </a:t>
            </a:r>
            <a:r>
              <a:rPr lang="de-DE" dirty="0" err="1" smtClean="0"/>
              <a:t>limitation</a:t>
            </a:r>
            <a:r>
              <a:rPr lang="de-DE" dirty="0" smtClean="0"/>
              <a:t> </a:t>
            </a:r>
            <a:r>
              <a:rPr lang="de-DE" dirty="0" err="1" smtClean="0"/>
              <a:t>to</a:t>
            </a:r>
            <a:r>
              <a:rPr lang="de-DE" dirty="0" smtClean="0"/>
              <a:t> </a:t>
            </a:r>
            <a:r>
              <a:rPr lang="de-DE" dirty="0" err="1" smtClean="0"/>
              <a:t>one</a:t>
            </a:r>
            <a:r>
              <a:rPr lang="de-DE" dirty="0" smtClean="0"/>
              <a:t> </a:t>
            </a:r>
            <a:r>
              <a:rPr lang="de-DE" dirty="0" err="1" smtClean="0"/>
              <a:t>single</a:t>
            </a:r>
            <a:r>
              <a:rPr lang="de-DE" dirty="0" smtClean="0"/>
              <a:t> </a:t>
            </a:r>
            <a:r>
              <a:rPr lang="de-DE" dirty="0" err="1" smtClean="0"/>
              <a:t>instance</a:t>
            </a:r>
            <a:r>
              <a:rPr lang="de-DE" dirty="0" smtClean="0"/>
              <a:t> / </a:t>
            </a:r>
            <a:r>
              <a:rPr lang="de-DE" dirty="0" err="1" smtClean="0"/>
              <a:t>the</a:t>
            </a:r>
            <a:r>
              <a:rPr lang="de-DE" dirty="0" smtClean="0"/>
              <a:t> </a:t>
            </a:r>
            <a:r>
              <a:rPr lang="de-DE" dirty="0" err="1" smtClean="0"/>
              <a:t>withholding</a:t>
            </a:r>
            <a:r>
              <a:rPr lang="de-DE" dirty="0" smtClean="0"/>
              <a:t> </a:t>
            </a:r>
            <a:r>
              <a:rPr lang="de-DE" dirty="0" err="1" smtClean="0"/>
              <a:t>of</a:t>
            </a:r>
            <a:r>
              <a:rPr lang="de-DE" dirty="0" smtClean="0"/>
              <a:t> </a:t>
            </a:r>
            <a:r>
              <a:rPr lang="de-DE" dirty="0" err="1" smtClean="0"/>
              <a:t>the</a:t>
            </a:r>
            <a:r>
              <a:rPr lang="de-DE" dirty="0" smtClean="0"/>
              <a:t> „</a:t>
            </a:r>
            <a:r>
              <a:rPr lang="de-DE" dirty="0" err="1" smtClean="0"/>
              <a:t>right</a:t>
            </a:r>
            <a:r>
              <a:rPr lang="de-DE" dirty="0" smtClean="0"/>
              <a:t> </a:t>
            </a:r>
            <a:r>
              <a:rPr lang="de-DE" dirty="0" err="1" smtClean="0"/>
              <a:t>of</a:t>
            </a:r>
            <a:r>
              <a:rPr lang="de-DE" dirty="0" smtClean="0"/>
              <a:t> </a:t>
            </a:r>
            <a:r>
              <a:rPr lang="de-DE" dirty="0" err="1" smtClean="0"/>
              <a:t>appeal</a:t>
            </a:r>
            <a:r>
              <a:rPr lang="de-DE" dirty="0" smtClean="0"/>
              <a:t>“ </a:t>
            </a:r>
            <a:r>
              <a:rPr lang="de-DE" dirty="0" err="1" smtClean="0"/>
              <a:t>is</a:t>
            </a:r>
            <a:r>
              <a:rPr lang="de-DE" dirty="0" smtClean="0"/>
              <a:t> </a:t>
            </a:r>
            <a:r>
              <a:rPr lang="de-DE" dirty="0" err="1" smtClean="0"/>
              <a:t>the</a:t>
            </a:r>
            <a:r>
              <a:rPr lang="de-DE" dirty="0" smtClean="0"/>
              <a:t> </a:t>
            </a:r>
            <a:r>
              <a:rPr lang="de-DE" dirty="0" err="1" smtClean="0"/>
              <a:t>one</a:t>
            </a:r>
            <a:r>
              <a:rPr lang="de-DE" dirty="0" smtClean="0"/>
              <a:t> </a:t>
            </a:r>
            <a:r>
              <a:rPr lang="de-DE" dirty="0" err="1" smtClean="0"/>
              <a:t>obstacle</a:t>
            </a:r>
            <a:r>
              <a:rPr lang="de-DE" dirty="0" smtClean="0"/>
              <a:t> </a:t>
            </a:r>
            <a:r>
              <a:rPr lang="de-DE" dirty="0" err="1" smtClean="0"/>
              <a:t>which</a:t>
            </a:r>
            <a:r>
              <a:rPr lang="de-DE" dirty="0" smtClean="0"/>
              <a:t> </a:t>
            </a:r>
            <a:r>
              <a:rPr lang="de-DE" dirty="0" err="1" smtClean="0"/>
              <a:t>makes</a:t>
            </a:r>
            <a:r>
              <a:rPr lang="de-DE" dirty="0" smtClean="0"/>
              <a:t> </a:t>
            </a:r>
            <a:r>
              <a:rPr lang="de-DE" dirty="0" err="1" smtClean="0"/>
              <a:t>it</a:t>
            </a:r>
            <a:r>
              <a:rPr lang="de-DE" dirty="0" smtClean="0"/>
              <a:t> so </a:t>
            </a:r>
            <a:r>
              <a:rPr lang="de-DE" dirty="0" err="1" smtClean="0"/>
              <a:t>difficult</a:t>
            </a:r>
            <a:r>
              <a:rPr lang="de-DE" dirty="0" smtClean="0"/>
              <a:t> </a:t>
            </a:r>
            <a:r>
              <a:rPr lang="de-DE" dirty="0" err="1" smtClean="0"/>
              <a:t>to</a:t>
            </a:r>
            <a:r>
              <a:rPr lang="de-DE" dirty="0" smtClean="0"/>
              <a:t> </a:t>
            </a:r>
            <a:r>
              <a:rPr lang="de-DE" dirty="0" err="1" smtClean="0"/>
              <a:t>achieve</a:t>
            </a:r>
            <a:r>
              <a:rPr lang="de-DE" dirty="0" smtClean="0"/>
              <a:t> </a:t>
            </a:r>
            <a:r>
              <a:rPr lang="de-DE" dirty="0" err="1" smtClean="0"/>
              <a:t>confidence</a:t>
            </a:r>
            <a:r>
              <a:rPr lang="de-DE" dirty="0" smtClean="0"/>
              <a:t> </a:t>
            </a:r>
            <a:r>
              <a:rPr lang="de-DE" dirty="0" err="1" smtClean="0"/>
              <a:t>and</a:t>
            </a:r>
            <a:r>
              <a:rPr lang="de-DE" dirty="0" smtClean="0"/>
              <a:t> </a:t>
            </a:r>
            <a:r>
              <a:rPr lang="de-DE" dirty="0" err="1" smtClean="0"/>
              <a:t>trust</a:t>
            </a:r>
            <a:r>
              <a:rPr lang="de-DE" dirty="0" smtClean="0"/>
              <a:t> in </a:t>
            </a:r>
            <a:r>
              <a:rPr lang="de-DE" dirty="0" err="1" smtClean="0"/>
              <a:t>arbitration</a:t>
            </a:r>
            <a:r>
              <a:rPr lang="de-DE" dirty="0" smtClean="0"/>
              <a:t> </a:t>
            </a:r>
            <a:r>
              <a:rPr lang="de-DE" dirty="0" err="1" smtClean="0"/>
              <a:t>as</a:t>
            </a:r>
            <a:r>
              <a:rPr lang="de-DE" dirty="0" smtClean="0"/>
              <a:t> </a:t>
            </a:r>
            <a:r>
              <a:rPr lang="de-DE" dirty="0" err="1" smtClean="0"/>
              <a:t>the</a:t>
            </a:r>
            <a:r>
              <a:rPr lang="de-DE" dirty="0" smtClean="0"/>
              <a:t> </a:t>
            </a:r>
            <a:r>
              <a:rPr lang="de-DE" dirty="0" err="1" smtClean="0"/>
              <a:t>appropriate</a:t>
            </a:r>
            <a:r>
              <a:rPr lang="de-DE" dirty="0" smtClean="0"/>
              <a:t> </a:t>
            </a:r>
            <a:r>
              <a:rPr lang="de-DE" dirty="0" err="1" smtClean="0"/>
              <a:t>measure</a:t>
            </a:r>
            <a:r>
              <a:rPr lang="de-DE" dirty="0" smtClean="0"/>
              <a:t> </a:t>
            </a:r>
            <a:r>
              <a:rPr lang="de-DE" dirty="0" err="1" smtClean="0"/>
              <a:t>for</a:t>
            </a:r>
            <a:r>
              <a:rPr lang="de-DE" dirty="0" smtClean="0"/>
              <a:t> </a:t>
            </a:r>
            <a:r>
              <a:rPr lang="de-DE" dirty="0" err="1" smtClean="0"/>
              <a:t>settling</a:t>
            </a:r>
            <a:r>
              <a:rPr lang="de-DE" dirty="0" smtClean="0"/>
              <a:t> legal </a:t>
            </a:r>
            <a:r>
              <a:rPr lang="de-DE" dirty="0" err="1" smtClean="0"/>
              <a:t>dispute</a:t>
            </a:r>
            <a:endParaRPr lang="de-DE" dirty="0" smtClean="0"/>
          </a:p>
          <a:p>
            <a:pPr marL="0" indent="0"/>
            <a:endParaRPr lang="de-DE" dirty="0" smtClean="0"/>
          </a:p>
          <a:p>
            <a:pPr marL="285750" indent="-285750">
              <a:buFont typeface="Arial" panose="020B0604020202020204" pitchFamily="34" charset="0"/>
              <a:buChar char="•"/>
            </a:pPr>
            <a:r>
              <a:rPr lang="de-DE" dirty="0" err="1" smtClean="0"/>
              <a:t>arbitration</a:t>
            </a:r>
            <a:r>
              <a:rPr lang="de-DE" dirty="0" smtClean="0"/>
              <a:t> </a:t>
            </a:r>
            <a:r>
              <a:rPr lang="de-DE" dirty="0" err="1" smtClean="0"/>
              <a:t>is</a:t>
            </a:r>
            <a:r>
              <a:rPr lang="de-DE" dirty="0" smtClean="0"/>
              <a:t> </a:t>
            </a:r>
            <a:r>
              <a:rPr lang="de-DE" dirty="0" err="1" smtClean="0"/>
              <a:t>the</a:t>
            </a:r>
            <a:r>
              <a:rPr lang="de-DE" dirty="0" smtClean="0"/>
              <a:t> </a:t>
            </a:r>
            <a:r>
              <a:rPr lang="de-DE" dirty="0" err="1" smtClean="0"/>
              <a:t>choice</a:t>
            </a:r>
            <a:r>
              <a:rPr lang="de-DE" dirty="0" smtClean="0"/>
              <a:t> </a:t>
            </a:r>
            <a:r>
              <a:rPr lang="de-DE" dirty="0" err="1" smtClean="0"/>
              <a:t>for</a:t>
            </a:r>
            <a:r>
              <a:rPr lang="de-DE" dirty="0" smtClean="0"/>
              <a:t> </a:t>
            </a:r>
            <a:r>
              <a:rPr lang="de-DE" dirty="0" err="1" smtClean="0"/>
              <a:t>the</a:t>
            </a:r>
            <a:r>
              <a:rPr lang="de-DE" dirty="0" smtClean="0"/>
              <a:t> (</a:t>
            </a:r>
            <a:r>
              <a:rPr lang="de-DE" dirty="0" err="1" smtClean="0"/>
              <a:t>more</a:t>
            </a:r>
            <a:r>
              <a:rPr lang="de-DE" dirty="0" smtClean="0"/>
              <a:t>) professional </a:t>
            </a:r>
            <a:r>
              <a:rPr lang="de-DE" dirty="0" err="1" smtClean="0"/>
              <a:t>player</a:t>
            </a:r>
            <a:r>
              <a:rPr lang="de-DE" dirty="0" smtClean="0"/>
              <a:t> </a:t>
            </a:r>
          </a:p>
          <a:p>
            <a:pPr marL="285750" indent="-285750">
              <a:buFont typeface="Arial" panose="020B0604020202020204" pitchFamily="34" charset="0"/>
              <a:buChar char="•"/>
            </a:pPr>
            <a:r>
              <a:rPr lang="de-DE" dirty="0" err="1" smtClean="0"/>
              <a:t>arbitration</a:t>
            </a:r>
            <a:r>
              <a:rPr lang="de-DE" dirty="0" smtClean="0"/>
              <a:t> </a:t>
            </a:r>
            <a:r>
              <a:rPr lang="de-DE" dirty="0" err="1" smtClean="0"/>
              <a:t>is</a:t>
            </a:r>
            <a:r>
              <a:rPr lang="de-DE" dirty="0" smtClean="0"/>
              <a:t> </a:t>
            </a:r>
            <a:r>
              <a:rPr lang="de-DE" dirty="0" err="1" smtClean="0"/>
              <a:t>the</a:t>
            </a:r>
            <a:r>
              <a:rPr lang="de-DE" dirty="0" smtClean="0"/>
              <a:t> </a:t>
            </a:r>
            <a:r>
              <a:rPr lang="de-DE" dirty="0" err="1" smtClean="0"/>
              <a:t>choice</a:t>
            </a:r>
            <a:r>
              <a:rPr lang="de-DE" dirty="0" smtClean="0"/>
              <a:t> </a:t>
            </a:r>
            <a:r>
              <a:rPr lang="de-DE" dirty="0" err="1" smtClean="0"/>
              <a:t>for</a:t>
            </a:r>
            <a:r>
              <a:rPr lang="de-DE" dirty="0" smtClean="0"/>
              <a:t> </a:t>
            </a:r>
            <a:r>
              <a:rPr lang="de-DE" dirty="0" err="1" smtClean="0"/>
              <a:t>the</a:t>
            </a:r>
            <a:r>
              <a:rPr lang="de-DE" dirty="0" smtClean="0"/>
              <a:t> </a:t>
            </a:r>
            <a:r>
              <a:rPr lang="de-DE" dirty="0" err="1" smtClean="0"/>
              <a:t>defendant</a:t>
            </a:r>
            <a:r>
              <a:rPr lang="de-DE" dirty="0" smtClean="0"/>
              <a:t> </a:t>
            </a:r>
            <a:r>
              <a:rPr lang="de-DE" dirty="0" err="1" smtClean="0"/>
              <a:t>party</a:t>
            </a:r>
            <a:endParaRPr lang="de-DE" dirty="0" smtClean="0"/>
          </a:p>
          <a:p>
            <a:pPr marL="285750" indent="-285750">
              <a:buFont typeface="Arial" panose="020B0604020202020204" pitchFamily="34" charset="0"/>
              <a:buChar char="•"/>
            </a:pPr>
            <a:r>
              <a:rPr lang="de-DE" dirty="0" err="1" smtClean="0"/>
              <a:t>arbitration</a:t>
            </a:r>
            <a:r>
              <a:rPr lang="de-DE" dirty="0" smtClean="0"/>
              <a:t> </a:t>
            </a:r>
            <a:r>
              <a:rPr lang="de-DE" dirty="0" err="1" smtClean="0"/>
              <a:t>is</a:t>
            </a:r>
            <a:r>
              <a:rPr lang="de-DE" dirty="0" smtClean="0"/>
              <a:t> </a:t>
            </a:r>
            <a:r>
              <a:rPr lang="de-DE" dirty="0" err="1" smtClean="0"/>
              <a:t>the</a:t>
            </a:r>
            <a:r>
              <a:rPr lang="de-DE" dirty="0" smtClean="0"/>
              <a:t> </a:t>
            </a:r>
            <a:r>
              <a:rPr lang="de-DE" dirty="0" err="1" smtClean="0"/>
              <a:t>choice</a:t>
            </a:r>
            <a:r>
              <a:rPr lang="de-DE" dirty="0" smtClean="0"/>
              <a:t> </a:t>
            </a:r>
            <a:r>
              <a:rPr lang="de-DE" dirty="0" err="1" smtClean="0"/>
              <a:t>for</a:t>
            </a:r>
            <a:r>
              <a:rPr lang="de-DE" dirty="0" smtClean="0"/>
              <a:t> </a:t>
            </a:r>
            <a:r>
              <a:rPr lang="de-DE" dirty="0" err="1" smtClean="0"/>
              <a:t>that</a:t>
            </a:r>
            <a:r>
              <a:rPr lang="de-DE" dirty="0" smtClean="0"/>
              <a:t> </a:t>
            </a:r>
            <a:r>
              <a:rPr lang="de-DE" dirty="0" err="1" smtClean="0"/>
              <a:t>party</a:t>
            </a:r>
            <a:r>
              <a:rPr lang="de-DE" dirty="0" smtClean="0"/>
              <a:t> </a:t>
            </a:r>
            <a:r>
              <a:rPr lang="de-DE" dirty="0" err="1" smtClean="0"/>
              <a:t>interested</a:t>
            </a:r>
            <a:r>
              <a:rPr lang="de-DE" dirty="0" smtClean="0"/>
              <a:t> in </a:t>
            </a:r>
            <a:r>
              <a:rPr lang="de-DE" dirty="0" err="1" smtClean="0"/>
              <a:t>confidentiality</a:t>
            </a:r>
            <a:endParaRPr lang="de-DE" dirty="0" smtClean="0"/>
          </a:p>
          <a:p>
            <a:pPr marL="285750" indent="-285750">
              <a:buFont typeface="Arial" panose="020B0604020202020204" pitchFamily="34" charset="0"/>
              <a:buChar char="•"/>
            </a:pPr>
            <a:endParaRPr lang="de-DE" dirty="0"/>
          </a:p>
          <a:p>
            <a:pPr marL="285750" indent="-285750">
              <a:buFont typeface="Wingdings" panose="05000000000000000000" pitchFamily="2" charset="2"/>
              <a:buChar char="Ø"/>
            </a:pPr>
            <a:r>
              <a:rPr lang="de-DE" dirty="0" err="1" smtClean="0"/>
              <a:t>and</a:t>
            </a:r>
            <a:r>
              <a:rPr lang="de-DE" dirty="0" smtClean="0"/>
              <a:t> </a:t>
            </a:r>
            <a:r>
              <a:rPr lang="de-DE" dirty="0" err="1" smtClean="0"/>
              <a:t>the</a:t>
            </a:r>
            <a:r>
              <a:rPr lang="de-DE" dirty="0" smtClean="0"/>
              <a:t> lack in </a:t>
            </a:r>
            <a:r>
              <a:rPr lang="de-DE" dirty="0" err="1" smtClean="0"/>
              <a:t>trust</a:t>
            </a:r>
            <a:r>
              <a:rPr lang="de-DE" dirty="0" smtClean="0"/>
              <a:t> in </a:t>
            </a:r>
            <a:r>
              <a:rPr lang="de-DE" i="1" dirty="0" err="1" smtClean="0"/>
              <a:t>these</a:t>
            </a:r>
            <a:r>
              <a:rPr lang="de-DE" dirty="0" smtClean="0"/>
              <a:t> </a:t>
            </a:r>
            <a:r>
              <a:rPr lang="de-DE" dirty="0" err="1" smtClean="0"/>
              <a:t>people</a:t>
            </a:r>
            <a:r>
              <a:rPr lang="de-DE" dirty="0" smtClean="0"/>
              <a:t> </a:t>
            </a:r>
            <a:r>
              <a:rPr lang="de-DE" dirty="0" err="1" smtClean="0"/>
              <a:t>without</a:t>
            </a:r>
            <a:r>
              <a:rPr lang="de-DE" dirty="0" smtClean="0"/>
              <a:t> </a:t>
            </a:r>
            <a:r>
              <a:rPr lang="de-DE" dirty="0" err="1" smtClean="0"/>
              <a:t>the</a:t>
            </a:r>
            <a:r>
              <a:rPr lang="de-DE" dirty="0" smtClean="0"/>
              <a:t> </a:t>
            </a:r>
            <a:r>
              <a:rPr lang="de-DE" dirty="0" err="1" smtClean="0"/>
              <a:t>possibility</a:t>
            </a:r>
            <a:r>
              <a:rPr lang="de-DE" dirty="0" smtClean="0"/>
              <a:t> </a:t>
            </a:r>
            <a:r>
              <a:rPr lang="de-DE" dirty="0" err="1" smtClean="0"/>
              <a:t>to</a:t>
            </a:r>
            <a:r>
              <a:rPr lang="de-DE" dirty="0" smtClean="0"/>
              <a:t> </a:t>
            </a:r>
            <a:r>
              <a:rPr lang="de-DE" dirty="0" err="1" smtClean="0"/>
              <a:t>react</a:t>
            </a:r>
            <a:r>
              <a:rPr lang="de-DE" dirty="0" smtClean="0"/>
              <a:t> </a:t>
            </a:r>
            <a:r>
              <a:rPr lang="de-DE" dirty="0" err="1" smtClean="0"/>
              <a:t>to</a:t>
            </a:r>
            <a:r>
              <a:rPr lang="de-DE" dirty="0" smtClean="0"/>
              <a:t> a </a:t>
            </a:r>
            <a:r>
              <a:rPr lang="de-DE" dirty="0" err="1" smtClean="0"/>
              <a:t>potentially</a:t>
            </a:r>
            <a:r>
              <a:rPr lang="de-DE" dirty="0" smtClean="0"/>
              <a:t> </a:t>
            </a:r>
            <a:r>
              <a:rPr lang="de-DE" dirty="0" err="1" smtClean="0"/>
              <a:t>wrong</a:t>
            </a:r>
            <a:r>
              <a:rPr lang="de-DE" dirty="0" smtClean="0"/>
              <a:t> </a:t>
            </a:r>
            <a:r>
              <a:rPr lang="de-DE" dirty="0" err="1" smtClean="0"/>
              <a:t>finding</a:t>
            </a:r>
            <a:r>
              <a:rPr lang="de-DE" dirty="0" smtClean="0"/>
              <a:t> </a:t>
            </a:r>
            <a:r>
              <a:rPr lang="de-DE" dirty="0" err="1" smtClean="0"/>
              <a:t>made</a:t>
            </a:r>
            <a:r>
              <a:rPr lang="de-DE" dirty="0" smtClean="0"/>
              <a:t> TTIP </a:t>
            </a:r>
            <a:r>
              <a:rPr lang="de-DE" dirty="0" err="1" smtClean="0"/>
              <a:t>fail</a:t>
            </a:r>
            <a:r>
              <a:rPr lang="de-DE" dirty="0" smtClean="0"/>
              <a:t>… </a:t>
            </a:r>
          </a:p>
        </p:txBody>
      </p:sp>
      <p:sp>
        <p:nvSpPr>
          <p:cNvPr id="5" name="Titel 3"/>
          <p:cNvSpPr>
            <a:spLocks noGrp="1"/>
          </p:cNvSpPr>
          <p:nvPr>
            <p:ph type="title"/>
          </p:nvPr>
        </p:nvSpPr>
        <p:spPr>
          <a:xfrm>
            <a:off x="495255" y="163827"/>
            <a:ext cx="8424862" cy="369332"/>
          </a:xfrm>
        </p:spPr>
        <p:txBody>
          <a:bodyPr/>
          <a:lstStyle/>
          <a:p>
            <a:r>
              <a:rPr lang="de-DE" dirty="0"/>
              <a:t>„</a:t>
            </a:r>
            <a:r>
              <a:rPr lang="en-US" dirty="0"/>
              <a:t>Appeals in Arbitration? The National Approaches”</a:t>
            </a:r>
            <a:endParaRPr lang="de-DE" dirty="0"/>
          </a:p>
        </p:txBody>
      </p:sp>
      <p:sp>
        <p:nvSpPr>
          <p:cNvPr id="9" name="Textplatzhalter 4"/>
          <p:cNvSpPr>
            <a:spLocks noGrp="1"/>
          </p:cNvSpPr>
          <p:nvPr>
            <p:ph type="body" idx="13"/>
          </p:nvPr>
        </p:nvSpPr>
        <p:spPr>
          <a:xfrm>
            <a:off x="467959" y="505863"/>
            <a:ext cx="8424000" cy="307777"/>
          </a:xfrm>
        </p:spPr>
        <p:txBody>
          <a:bodyPr/>
          <a:lstStyle/>
          <a:p>
            <a:r>
              <a:rPr lang="de-DE" dirty="0" smtClean="0"/>
              <a:t>The German </a:t>
            </a:r>
            <a:r>
              <a:rPr lang="de-DE" dirty="0" err="1" smtClean="0"/>
              <a:t>Perspective</a:t>
            </a:r>
            <a:endParaRPr lang="de-DE" dirty="0"/>
          </a:p>
        </p:txBody>
      </p:sp>
    </p:spTree>
    <p:extLst>
      <p:ext uri="{BB962C8B-B14F-4D97-AF65-F5344CB8AC3E}">
        <p14:creationId xmlns:p14="http://schemas.microsoft.com/office/powerpoint/2010/main" val="4748796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4"/>
          </p:nvPr>
        </p:nvSpPr>
        <p:spPr>
          <a:xfrm>
            <a:off x="511353" y="1050047"/>
            <a:ext cx="8213547" cy="5040311"/>
          </a:xfrm>
        </p:spPr>
        <p:txBody>
          <a:bodyPr/>
          <a:lstStyle/>
          <a:p>
            <a:r>
              <a:rPr lang="de-DE" i="1" dirty="0"/>
              <a:t>„single-</a:t>
            </a:r>
            <a:r>
              <a:rPr lang="de-DE" i="1" dirty="0" err="1"/>
              <a:t>duct</a:t>
            </a:r>
            <a:r>
              <a:rPr lang="de-DE" i="1" dirty="0"/>
              <a:t>“</a:t>
            </a:r>
            <a:r>
              <a:rPr lang="de-DE" dirty="0"/>
              <a:t> legal </a:t>
            </a:r>
            <a:r>
              <a:rPr lang="de-DE" dirty="0" err="1" smtClean="0"/>
              <a:t>proceedings</a:t>
            </a:r>
            <a:r>
              <a:rPr lang="de-DE" dirty="0" smtClean="0"/>
              <a:t> – </a:t>
            </a:r>
            <a:r>
              <a:rPr lang="de-DE" dirty="0" err="1" smtClean="0"/>
              <a:t>however</a:t>
            </a:r>
            <a:r>
              <a:rPr lang="de-DE" dirty="0" smtClean="0"/>
              <a:t>:</a:t>
            </a:r>
          </a:p>
          <a:p>
            <a:pPr marL="285750" indent="-285750">
              <a:buFont typeface="Wingdings" panose="05000000000000000000" pitchFamily="2" charset="2"/>
              <a:buChar char="Ø"/>
            </a:pPr>
            <a:r>
              <a:rPr lang="de-DE" dirty="0" err="1" smtClean="0"/>
              <a:t>the</a:t>
            </a:r>
            <a:r>
              <a:rPr lang="de-DE" dirty="0" smtClean="0"/>
              <a:t> </a:t>
            </a:r>
            <a:r>
              <a:rPr lang="de-DE" dirty="0" err="1" smtClean="0"/>
              <a:t>parties</a:t>
            </a:r>
            <a:r>
              <a:rPr lang="de-DE" dirty="0" smtClean="0"/>
              <a:t> </a:t>
            </a:r>
            <a:r>
              <a:rPr lang="de-DE" dirty="0" err="1" smtClean="0"/>
              <a:t>are</a:t>
            </a:r>
            <a:r>
              <a:rPr lang="de-DE" dirty="0" smtClean="0"/>
              <a:t> </a:t>
            </a:r>
            <a:r>
              <a:rPr lang="de-DE" dirty="0" err="1" smtClean="0"/>
              <a:t>enabled</a:t>
            </a:r>
            <a:r>
              <a:rPr lang="de-DE" dirty="0" smtClean="0"/>
              <a:t> </a:t>
            </a:r>
            <a:r>
              <a:rPr lang="de-DE" dirty="0" err="1" smtClean="0"/>
              <a:t>to</a:t>
            </a:r>
            <a:r>
              <a:rPr lang="de-DE" dirty="0" smtClean="0"/>
              <a:t> </a:t>
            </a:r>
            <a:r>
              <a:rPr lang="de-DE" dirty="0" err="1" smtClean="0"/>
              <a:t>deviate</a:t>
            </a:r>
            <a:r>
              <a:rPr lang="de-DE" dirty="0" smtClean="0"/>
              <a:t> </a:t>
            </a:r>
            <a:r>
              <a:rPr lang="de-DE" dirty="0" err="1" smtClean="0"/>
              <a:t>from</a:t>
            </a:r>
            <a:r>
              <a:rPr lang="de-DE" dirty="0" smtClean="0"/>
              <a:t> </a:t>
            </a:r>
            <a:r>
              <a:rPr lang="de-DE" dirty="0" err="1" smtClean="0"/>
              <a:t>the</a:t>
            </a:r>
            <a:r>
              <a:rPr lang="de-DE" dirty="0" smtClean="0"/>
              <a:t> </a:t>
            </a:r>
            <a:r>
              <a:rPr lang="de-DE" dirty="0" err="1" smtClean="0"/>
              <a:t>procedural</a:t>
            </a:r>
            <a:r>
              <a:rPr lang="de-DE" dirty="0" smtClean="0"/>
              <a:t> </a:t>
            </a:r>
            <a:r>
              <a:rPr lang="de-DE" dirty="0" err="1" smtClean="0"/>
              <a:t>rules</a:t>
            </a:r>
            <a:r>
              <a:rPr lang="de-DE" dirty="0" smtClean="0"/>
              <a:t> </a:t>
            </a:r>
            <a:r>
              <a:rPr lang="de-DE" dirty="0" err="1" smtClean="0"/>
              <a:t>set</a:t>
            </a:r>
            <a:r>
              <a:rPr lang="de-DE" dirty="0" smtClean="0"/>
              <a:t> </a:t>
            </a:r>
            <a:r>
              <a:rPr lang="de-DE" dirty="0" err="1" smtClean="0"/>
              <a:t>forth</a:t>
            </a:r>
            <a:r>
              <a:rPr lang="de-DE" dirty="0" smtClean="0"/>
              <a:t> </a:t>
            </a:r>
            <a:r>
              <a:rPr lang="de-DE" dirty="0" err="1" smtClean="0"/>
              <a:t>by</a:t>
            </a:r>
            <a:r>
              <a:rPr lang="de-DE" dirty="0" smtClean="0"/>
              <a:t> </a:t>
            </a:r>
            <a:r>
              <a:rPr lang="de-DE" dirty="0" err="1" smtClean="0"/>
              <a:t>the</a:t>
            </a:r>
            <a:r>
              <a:rPr lang="de-DE" dirty="0" smtClean="0"/>
              <a:t> </a:t>
            </a:r>
            <a:r>
              <a:rPr lang="de-DE" dirty="0" err="1" smtClean="0"/>
              <a:t>law</a:t>
            </a:r>
            <a:endParaRPr lang="de-DE" sz="800" dirty="0" smtClean="0"/>
          </a:p>
          <a:p>
            <a:pPr marL="285750" indent="-285750">
              <a:buFont typeface="Arial" panose="020B0604020202020204" pitchFamily="34" charset="0"/>
              <a:buChar char="•"/>
            </a:pPr>
            <a:r>
              <a:rPr lang="de-DE" dirty="0" err="1"/>
              <a:t>i</a:t>
            </a:r>
            <a:r>
              <a:rPr lang="de-DE" dirty="0" err="1" smtClean="0"/>
              <a:t>nstitutions</a:t>
            </a:r>
            <a:r>
              <a:rPr lang="de-DE" dirty="0" smtClean="0"/>
              <a:t> </a:t>
            </a:r>
            <a:r>
              <a:rPr lang="de-DE" dirty="0" err="1" smtClean="0"/>
              <a:t>for</a:t>
            </a:r>
            <a:r>
              <a:rPr lang="de-DE" dirty="0" smtClean="0"/>
              <a:t> </a:t>
            </a:r>
            <a:r>
              <a:rPr lang="de-DE" dirty="0" err="1" smtClean="0"/>
              <a:t>arbitration</a:t>
            </a:r>
            <a:r>
              <a:rPr lang="de-DE" dirty="0" smtClean="0"/>
              <a:t> (e.g. </a:t>
            </a:r>
            <a:r>
              <a:rPr lang="de-DE" dirty="0" err="1" smtClean="0"/>
              <a:t>the</a:t>
            </a:r>
            <a:r>
              <a:rPr lang="de-DE" dirty="0" smtClean="0"/>
              <a:t> ICC) </a:t>
            </a:r>
            <a:r>
              <a:rPr lang="de-DE" dirty="0" err="1" smtClean="0"/>
              <a:t>offer</a:t>
            </a:r>
            <a:r>
              <a:rPr lang="de-DE" dirty="0" smtClean="0"/>
              <a:t> a </a:t>
            </a:r>
            <a:r>
              <a:rPr lang="de-DE" dirty="0" err="1" smtClean="0"/>
              <a:t>kind</a:t>
            </a:r>
            <a:r>
              <a:rPr lang="de-DE" dirty="0" smtClean="0"/>
              <a:t> </a:t>
            </a:r>
            <a:r>
              <a:rPr lang="de-DE" dirty="0" err="1" smtClean="0"/>
              <a:t>of</a:t>
            </a:r>
            <a:r>
              <a:rPr lang="de-DE" dirty="0" smtClean="0"/>
              <a:t> „Compliance Check“ </a:t>
            </a:r>
            <a:r>
              <a:rPr lang="de-DE" dirty="0" err="1" smtClean="0"/>
              <a:t>which</a:t>
            </a:r>
            <a:r>
              <a:rPr lang="de-DE" dirty="0" smtClean="0"/>
              <a:t> </a:t>
            </a:r>
            <a:r>
              <a:rPr lang="de-DE" dirty="0" err="1" smtClean="0"/>
              <a:t>may</a:t>
            </a:r>
            <a:r>
              <a:rPr lang="de-DE" dirty="0" smtClean="0"/>
              <a:t> </a:t>
            </a:r>
            <a:r>
              <a:rPr lang="de-DE" dirty="0" err="1" smtClean="0"/>
              <a:t>go</a:t>
            </a:r>
            <a:r>
              <a:rPr lang="de-DE" dirty="0" smtClean="0"/>
              <a:t> </a:t>
            </a:r>
            <a:r>
              <a:rPr lang="de-DE" dirty="0" err="1" smtClean="0"/>
              <a:t>as</a:t>
            </a:r>
            <a:r>
              <a:rPr lang="de-DE" dirty="0" smtClean="0"/>
              <a:t> </a:t>
            </a:r>
            <a:r>
              <a:rPr lang="de-DE" dirty="0" err="1" smtClean="0"/>
              <a:t>far</a:t>
            </a:r>
            <a:r>
              <a:rPr lang="de-DE" dirty="0" smtClean="0"/>
              <a:t> </a:t>
            </a:r>
            <a:r>
              <a:rPr lang="de-DE" dirty="0" err="1" smtClean="0"/>
              <a:t>as</a:t>
            </a:r>
            <a:r>
              <a:rPr lang="de-DE" dirty="0" smtClean="0"/>
              <a:t> </a:t>
            </a:r>
            <a:r>
              <a:rPr lang="de-DE" dirty="0" err="1" smtClean="0"/>
              <a:t>checking</a:t>
            </a:r>
            <a:r>
              <a:rPr lang="de-DE" dirty="0" smtClean="0"/>
              <a:t> </a:t>
            </a:r>
            <a:r>
              <a:rPr lang="de-DE" dirty="0" err="1" smtClean="0"/>
              <a:t>the</a:t>
            </a:r>
            <a:r>
              <a:rPr lang="de-DE" dirty="0" smtClean="0"/>
              <a:t> </a:t>
            </a:r>
            <a:r>
              <a:rPr lang="de-DE" dirty="0" err="1" smtClean="0"/>
              <a:t>legalities</a:t>
            </a:r>
            <a:r>
              <a:rPr lang="de-DE" dirty="0" smtClean="0"/>
              <a:t> </a:t>
            </a:r>
            <a:r>
              <a:rPr lang="de-DE" dirty="0" err="1" smtClean="0"/>
              <a:t>of</a:t>
            </a:r>
            <a:r>
              <a:rPr lang="de-DE" dirty="0" smtClean="0"/>
              <a:t> a </a:t>
            </a:r>
            <a:r>
              <a:rPr lang="de-DE" dirty="0" err="1" smtClean="0"/>
              <a:t>case</a:t>
            </a:r>
            <a:r>
              <a:rPr lang="de-DE" dirty="0" smtClean="0"/>
              <a:t> </a:t>
            </a:r>
            <a:r>
              <a:rPr lang="de-DE" dirty="0" err="1" smtClean="0"/>
              <a:t>and</a:t>
            </a:r>
            <a:r>
              <a:rPr lang="de-DE" dirty="0" smtClean="0"/>
              <a:t> </a:t>
            </a:r>
            <a:r>
              <a:rPr lang="de-DE" dirty="0" err="1" smtClean="0"/>
              <a:t>the</a:t>
            </a:r>
            <a:r>
              <a:rPr lang="de-DE" dirty="0" smtClean="0"/>
              <a:t> </a:t>
            </a:r>
            <a:r>
              <a:rPr lang="de-DE" dirty="0" err="1" smtClean="0"/>
              <a:t>conformity</a:t>
            </a:r>
            <a:r>
              <a:rPr lang="de-DE" dirty="0" smtClean="0"/>
              <a:t> </a:t>
            </a:r>
            <a:br>
              <a:rPr lang="de-DE" dirty="0" smtClean="0"/>
            </a:br>
            <a:r>
              <a:rPr lang="de-DE" dirty="0" err="1" smtClean="0"/>
              <a:t>of</a:t>
            </a:r>
            <a:r>
              <a:rPr lang="de-DE" dirty="0" smtClean="0"/>
              <a:t> </a:t>
            </a:r>
            <a:r>
              <a:rPr lang="de-DE" dirty="0" err="1" smtClean="0"/>
              <a:t>the</a:t>
            </a:r>
            <a:r>
              <a:rPr lang="de-DE" dirty="0" smtClean="0"/>
              <a:t> </a:t>
            </a:r>
            <a:r>
              <a:rPr lang="de-DE" dirty="0" err="1" smtClean="0"/>
              <a:t>judgment</a:t>
            </a:r>
            <a:r>
              <a:rPr lang="de-DE" dirty="0" smtClean="0"/>
              <a:t> </a:t>
            </a:r>
            <a:r>
              <a:rPr lang="de-DE" dirty="0" err="1" smtClean="0"/>
              <a:t>to</a:t>
            </a:r>
            <a:r>
              <a:rPr lang="de-DE" dirty="0" smtClean="0"/>
              <a:t> </a:t>
            </a:r>
            <a:r>
              <a:rPr lang="de-DE" dirty="0" err="1" smtClean="0"/>
              <a:t>its</a:t>
            </a:r>
            <a:r>
              <a:rPr lang="de-DE" dirty="0" smtClean="0"/>
              <a:t> </a:t>
            </a:r>
            <a:r>
              <a:rPr lang="de-DE" dirty="0" err="1" smtClean="0"/>
              <a:t>general</a:t>
            </a:r>
            <a:r>
              <a:rPr lang="de-DE" dirty="0" smtClean="0"/>
              <a:t> </a:t>
            </a:r>
            <a:r>
              <a:rPr lang="de-DE" dirty="0" err="1" smtClean="0"/>
              <a:t>procedural</a:t>
            </a:r>
            <a:r>
              <a:rPr lang="de-DE" dirty="0" smtClean="0"/>
              <a:t> </a:t>
            </a:r>
            <a:r>
              <a:rPr lang="de-DE" dirty="0" err="1" smtClean="0"/>
              <a:t>rules</a:t>
            </a:r>
            <a:r>
              <a:rPr lang="de-DE" dirty="0" smtClean="0"/>
              <a:t>  </a:t>
            </a:r>
            <a:endParaRPr lang="de-DE" dirty="0" smtClean="0">
              <a:solidFill>
                <a:srgbClr val="0061A1"/>
              </a:solidFill>
            </a:endParaRPr>
          </a:p>
          <a:p>
            <a:pPr marL="285750" indent="-285750">
              <a:buFont typeface="Arial" panose="020B0604020202020204" pitchFamily="34" charset="0"/>
              <a:buChar char="•"/>
            </a:pPr>
            <a:r>
              <a:rPr lang="de-DE" dirty="0" err="1" smtClean="0"/>
              <a:t>If</a:t>
            </a:r>
            <a:r>
              <a:rPr lang="de-DE" dirty="0" smtClean="0"/>
              <a:t> </a:t>
            </a:r>
            <a:r>
              <a:rPr lang="de-DE" dirty="0" err="1" smtClean="0"/>
              <a:t>the</a:t>
            </a:r>
            <a:r>
              <a:rPr lang="de-DE" dirty="0" smtClean="0"/>
              <a:t> </a:t>
            </a:r>
            <a:r>
              <a:rPr lang="de-DE" dirty="0" err="1" smtClean="0"/>
              <a:t>parties</a:t>
            </a:r>
            <a:r>
              <a:rPr lang="de-DE" dirty="0" smtClean="0"/>
              <a:t> </a:t>
            </a:r>
            <a:r>
              <a:rPr lang="de-DE" dirty="0" err="1" smtClean="0"/>
              <a:t>agree</a:t>
            </a:r>
            <a:r>
              <a:rPr lang="de-DE" dirty="0" smtClean="0"/>
              <a:t> </a:t>
            </a:r>
            <a:r>
              <a:rPr lang="de-DE" dirty="0" err="1" smtClean="0"/>
              <a:t>to</a:t>
            </a:r>
            <a:r>
              <a:rPr lang="de-DE" dirty="0" smtClean="0"/>
              <a:t> </a:t>
            </a:r>
            <a:r>
              <a:rPr lang="de-DE" dirty="0" err="1" smtClean="0"/>
              <a:t>applying</a:t>
            </a:r>
            <a:r>
              <a:rPr lang="de-DE" dirty="0" smtClean="0"/>
              <a:t> such </a:t>
            </a:r>
            <a:r>
              <a:rPr lang="de-DE" dirty="0" err="1" smtClean="0"/>
              <a:t>institution‘s</a:t>
            </a:r>
            <a:r>
              <a:rPr lang="de-DE" dirty="0" smtClean="0"/>
              <a:t> </a:t>
            </a:r>
            <a:r>
              <a:rPr lang="de-DE" dirty="0" err="1" smtClean="0"/>
              <a:t>rules</a:t>
            </a:r>
            <a:r>
              <a:rPr lang="de-DE" dirty="0" smtClean="0"/>
              <a:t>, </a:t>
            </a:r>
            <a:r>
              <a:rPr lang="de-DE" dirty="0" err="1" smtClean="0"/>
              <a:t>they</a:t>
            </a:r>
            <a:r>
              <a:rPr lang="de-DE" dirty="0" smtClean="0"/>
              <a:t> </a:t>
            </a:r>
            <a:r>
              <a:rPr lang="de-DE" dirty="0" err="1" smtClean="0"/>
              <a:t>agree</a:t>
            </a:r>
            <a:r>
              <a:rPr lang="de-DE" dirty="0" smtClean="0"/>
              <a:t> </a:t>
            </a:r>
            <a:r>
              <a:rPr lang="de-DE" dirty="0" err="1" smtClean="0"/>
              <a:t>to</a:t>
            </a:r>
            <a:r>
              <a:rPr lang="de-DE" dirty="0" smtClean="0"/>
              <a:t> surrender </a:t>
            </a:r>
            <a:r>
              <a:rPr lang="de-DE" dirty="0" err="1" smtClean="0"/>
              <a:t>any</a:t>
            </a:r>
            <a:r>
              <a:rPr lang="de-DE" dirty="0" smtClean="0"/>
              <a:t> </a:t>
            </a:r>
            <a:r>
              <a:rPr lang="de-DE" dirty="0" err="1" smtClean="0"/>
              <a:t>tribunal‘s</a:t>
            </a:r>
            <a:r>
              <a:rPr lang="de-DE" dirty="0" smtClean="0"/>
              <a:t> </a:t>
            </a:r>
            <a:r>
              <a:rPr lang="de-DE" dirty="0" err="1" smtClean="0"/>
              <a:t>ruling</a:t>
            </a:r>
            <a:r>
              <a:rPr lang="de-DE" dirty="0" smtClean="0"/>
              <a:t> </a:t>
            </a:r>
            <a:r>
              <a:rPr lang="de-DE" dirty="0" err="1" smtClean="0"/>
              <a:t>to</a:t>
            </a:r>
            <a:r>
              <a:rPr lang="de-DE" dirty="0" smtClean="0"/>
              <a:t> such </a:t>
            </a:r>
            <a:r>
              <a:rPr lang="de-DE" smtClean="0"/>
              <a:t>check.</a:t>
            </a:r>
            <a:endParaRPr lang="de-DE" dirty="0" smtClean="0"/>
          </a:p>
          <a:p>
            <a:pPr marL="285750" indent="-285750">
              <a:buFont typeface="Arial" panose="020B0604020202020204" pitchFamily="34" charset="0"/>
              <a:buChar char="•"/>
            </a:pPr>
            <a:endParaRPr lang="de-DE" dirty="0"/>
          </a:p>
          <a:p>
            <a:pPr marL="285750" indent="-285750">
              <a:buFont typeface="Wingdings" panose="05000000000000000000" pitchFamily="2" charset="2"/>
              <a:buChar char="Ø"/>
            </a:pPr>
            <a:r>
              <a:rPr lang="de-DE" dirty="0" smtClean="0"/>
              <a:t>so </a:t>
            </a:r>
            <a:r>
              <a:rPr lang="de-DE" dirty="0" err="1" smtClean="0"/>
              <a:t>why</a:t>
            </a:r>
            <a:r>
              <a:rPr lang="de-DE" dirty="0" smtClean="0"/>
              <a:t> not </a:t>
            </a:r>
            <a:r>
              <a:rPr lang="de-DE" dirty="0" err="1" smtClean="0"/>
              <a:t>agree</a:t>
            </a:r>
            <a:r>
              <a:rPr lang="de-DE" dirty="0" smtClean="0"/>
              <a:t> </a:t>
            </a:r>
            <a:r>
              <a:rPr lang="de-DE" dirty="0" err="1" smtClean="0"/>
              <a:t>to</a:t>
            </a:r>
            <a:r>
              <a:rPr lang="de-DE" dirty="0" smtClean="0"/>
              <a:t> a </a:t>
            </a:r>
            <a:r>
              <a:rPr lang="de-DE" dirty="0" err="1" smtClean="0"/>
              <a:t>competent</a:t>
            </a:r>
            <a:r>
              <a:rPr lang="de-DE" dirty="0" smtClean="0"/>
              <a:t> Court </a:t>
            </a:r>
            <a:r>
              <a:rPr lang="de-DE" dirty="0" err="1" smtClean="0"/>
              <a:t>of</a:t>
            </a:r>
            <a:r>
              <a:rPr lang="de-DE" dirty="0" smtClean="0"/>
              <a:t> </a:t>
            </a:r>
            <a:r>
              <a:rPr lang="de-DE" dirty="0" err="1" smtClean="0"/>
              <a:t>Arbitrary</a:t>
            </a:r>
            <a:r>
              <a:rPr lang="de-DE" dirty="0" smtClean="0"/>
              <a:t> Appeal, such </a:t>
            </a:r>
            <a:r>
              <a:rPr lang="de-DE" dirty="0" err="1" smtClean="0"/>
              <a:t>matters</a:t>
            </a:r>
            <a:r>
              <a:rPr lang="de-DE" dirty="0" smtClean="0"/>
              <a:t> </a:t>
            </a:r>
            <a:r>
              <a:rPr lang="de-DE" dirty="0" err="1" smtClean="0"/>
              <a:t>may</a:t>
            </a:r>
            <a:r>
              <a:rPr lang="de-DE" dirty="0" smtClean="0"/>
              <a:t> </a:t>
            </a:r>
            <a:r>
              <a:rPr lang="de-DE" dirty="0" err="1" smtClean="0"/>
              <a:t>be</a:t>
            </a:r>
            <a:r>
              <a:rPr lang="de-DE" dirty="0" smtClean="0"/>
              <a:t> </a:t>
            </a:r>
            <a:r>
              <a:rPr lang="de-DE" dirty="0" err="1" smtClean="0"/>
              <a:t>referred</a:t>
            </a:r>
            <a:r>
              <a:rPr lang="de-DE" dirty="0" smtClean="0"/>
              <a:t> </a:t>
            </a:r>
            <a:r>
              <a:rPr lang="de-DE" dirty="0" err="1" smtClean="0"/>
              <a:t>to</a:t>
            </a:r>
            <a:r>
              <a:rPr lang="de-DE" dirty="0" smtClean="0"/>
              <a:t> at </a:t>
            </a:r>
            <a:r>
              <a:rPr lang="de-DE" dirty="0" err="1" smtClean="0"/>
              <a:t>the</a:t>
            </a:r>
            <a:r>
              <a:rPr lang="de-DE" dirty="0" smtClean="0"/>
              <a:t> </a:t>
            </a:r>
            <a:r>
              <a:rPr lang="de-DE" dirty="0" err="1" smtClean="0"/>
              <a:t>request</a:t>
            </a:r>
            <a:r>
              <a:rPr lang="de-DE" dirty="0" smtClean="0"/>
              <a:t> </a:t>
            </a:r>
            <a:r>
              <a:rPr lang="de-DE" dirty="0" err="1" smtClean="0"/>
              <a:t>of</a:t>
            </a:r>
            <a:r>
              <a:rPr lang="de-DE" dirty="0" smtClean="0"/>
              <a:t> </a:t>
            </a:r>
            <a:r>
              <a:rPr lang="de-DE" dirty="0" err="1" smtClean="0"/>
              <a:t>either</a:t>
            </a:r>
            <a:r>
              <a:rPr lang="de-DE" dirty="0" smtClean="0"/>
              <a:t> </a:t>
            </a:r>
            <a:r>
              <a:rPr lang="de-DE" dirty="0" err="1" smtClean="0"/>
              <a:t>party</a:t>
            </a:r>
            <a:r>
              <a:rPr lang="de-DE" dirty="0" smtClean="0"/>
              <a:t> </a:t>
            </a:r>
            <a:endParaRPr lang="de-DE" dirty="0" smtClean="0"/>
          </a:p>
        </p:txBody>
      </p:sp>
      <p:sp>
        <p:nvSpPr>
          <p:cNvPr id="5" name="Titel 3"/>
          <p:cNvSpPr>
            <a:spLocks noGrp="1"/>
          </p:cNvSpPr>
          <p:nvPr>
            <p:ph type="title"/>
          </p:nvPr>
        </p:nvSpPr>
        <p:spPr>
          <a:xfrm>
            <a:off x="495255" y="163827"/>
            <a:ext cx="8424862" cy="369332"/>
          </a:xfrm>
        </p:spPr>
        <p:txBody>
          <a:bodyPr/>
          <a:lstStyle/>
          <a:p>
            <a:r>
              <a:rPr lang="de-DE" dirty="0"/>
              <a:t>„</a:t>
            </a:r>
            <a:r>
              <a:rPr lang="en-US" dirty="0"/>
              <a:t>Appeals in Arbitration? The National Approaches”</a:t>
            </a:r>
            <a:endParaRPr lang="de-DE" dirty="0"/>
          </a:p>
        </p:txBody>
      </p:sp>
      <p:sp>
        <p:nvSpPr>
          <p:cNvPr id="9" name="Textplatzhalter 4"/>
          <p:cNvSpPr>
            <a:spLocks noGrp="1"/>
          </p:cNvSpPr>
          <p:nvPr>
            <p:ph type="body" idx="13"/>
          </p:nvPr>
        </p:nvSpPr>
        <p:spPr>
          <a:xfrm>
            <a:off x="467959" y="505863"/>
            <a:ext cx="8424000" cy="307777"/>
          </a:xfrm>
        </p:spPr>
        <p:txBody>
          <a:bodyPr/>
          <a:lstStyle/>
          <a:p>
            <a:r>
              <a:rPr lang="de-DE" dirty="0" smtClean="0"/>
              <a:t>The German </a:t>
            </a:r>
            <a:r>
              <a:rPr lang="de-DE" dirty="0" err="1" smtClean="0"/>
              <a:t>Perspective</a:t>
            </a:r>
            <a:endParaRPr lang="de-DE" dirty="0"/>
          </a:p>
        </p:txBody>
      </p:sp>
    </p:spTree>
    <p:extLst>
      <p:ext uri="{BB962C8B-B14F-4D97-AF65-F5344CB8AC3E}">
        <p14:creationId xmlns:p14="http://schemas.microsoft.com/office/powerpoint/2010/main" val="8517876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4"/>
          </p:nvPr>
        </p:nvSpPr>
        <p:spPr>
          <a:xfrm>
            <a:off x="511353" y="1050047"/>
            <a:ext cx="8213547" cy="5040311"/>
          </a:xfrm>
        </p:spPr>
        <p:txBody>
          <a:bodyPr/>
          <a:lstStyle/>
          <a:p>
            <a:r>
              <a:rPr lang="de-DE" dirty="0" smtClean="0"/>
              <a:t>ARIAS </a:t>
            </a:r>
            <a:r>
              <a:rPr lang="de-DE" dirty="0" err="1" smtClean="0"/>
              <a:t>Europe‘s</a:t>
            </a:r>
            <a:r>
              <a:rPr lang="de-DE" dirty="0" smtClean="0"/>
              <a:t> </a:t>
            </a:r>
            <a:r>
              <a:rPr lang="de-DE" dirty="0" err="1" smtClean="0"/>
              <a:t>members</a:t>
            </a:r>
            <a:r>
              <a:rPr lang="de-DE" dirty="0" smtClean="0"/>
              <a:t> </a:t>
            </a:r>
            <a:r>
              <a:rPr lang="de-DE" dirty="0" err="1" smtClean="0"/>
              <a:t>are</a:t>
            </a:r>
            <a:r>
              <a:rPr lang="de-DE" dirty="0" smtClean="0"/>
              <a:t> </a:t>
            </a:r>
            <a:r>
              <a:rPr lang="de-DE" dirty="0" err="1" smtClean="0"/>
              <a:t>the</a:t>
            </a:r>
            <a:r>
              <a:rPr lang="de-DE" dirty="0" smtClean="0"/>
              <a:t> national </a:t>
            </a:r>
            <a:r>
              <a:rPr lang="de-DE" dirty="0" err="1" smtClean="0"/>
              <a:t>or</a:t>
            </a:r>
            <a:r>
              <a:rPr lang="de-DE" dirty="0" smtClean="0"/>
              <a:t> regional ARIAS </a:t>
            </a:r>
            <a:r>
              <a:rPr lang="de-DE" dirty="0" err="1" smtClean="0"/>
              <a:t>organizations</a:t>
            </a:r>
            <a:r>
              <a:rPr lang="de-DE" dirty="0" smtClean="0"/>
              <a:t> </a:t>
            </a:r>
            <a:br>
              <a:rPr lang="de-DE" dirty="0" smtClean="0"/>
            </a:br>
            <a:r>
              <a:rPr lang="de-DE" dirty="0" err="1" smtClean="0"/>
              <a:t>and</a:t>
            </a:r>
            <a:r>
              <a:rPr lang="de-DE" dirty="0" smtClean="0"/>
              <a:t> a limited </a:t>
            </a:r>
            <a:r>
              <a:rPr lang="de-DE" dirty="0" err="1" smtClean="0"/>
              <a:t>number</a:t>
            </a:r>
            <a:r>
              <a:rPr lang="de-DE" dirty="0" smtClean="0"/>
              <a:t> </a:t>
            </a:r>
            <a:r>
              <a:rPr lang="de-DE" dirty="0" err="1" smtClean="0"/>
              <a:t>of</a:t>
            </a:r>
            <a:r>
              <a:rPr lang="de-DE" dirty="0" smtClean="0"/>
              <a:t> </a:t>
            </a:r>
            <a:r>
              <a:rPr lang="de-DE" dirty="0" err="1" smtClean="0"/>
              <a:t>individuals</a:t>
            </a:r>
            <a:r>
              <a:rPr lang="de-DE" dirty="0" smtClean="0"/>
              <a:t> </a:t>
            </a:r>
            <a:r>
              <a:rPr lang="de-DE" dirty="0" err="1" smtClean="0"/>
              <a:t>nominated</a:t>
            </a:r>
            <a:r>
              <a:rPr lang="de-DE" dirty="0" smtClean="0"/>
              <a:t> </a:t>
            </a:r>
            <a:r>
              <a:rPr lang="de-DE" dirty="0" err="1" smtClean="0"/>
              <a:t>by</a:t>
            </a:r>
            <a:r>
              <a:rPr lang="de-DE" dirty="0" smtClean="0"/>
              <a:t> </a:t>
            </a:r>
            <a:r>
              <a:rPr lang="de-DE" dirty="0" err="1" smtClean="0"/>
              <a:t>these</a:t>
            </a:r>
            <a:r>
              <a:rPr lang="de-DE" dirty="0" smtClean="0"/>
              <a:t> </a:t>
            </a:r>
            <a:r>
              <a:rPr lang="de-DE" dirty="0" err="1" smtClean="0"/>
              <a:t>organisations</a:t>
            </a:r>
            <a:r>
              <a:rPr lang="de-DE" dirty="0" smtClean="0"/>
              <a:t>.</a:t>
            </a:r>
          </a:p>
          <a:p>
            <a:r>
              <a:rPr lang="de-DE" dirty="0" smtClean="0"/>
              <a:t>ARIAS Europe </a:t>
            </a:r>
            <a:r>
              <a:rPr lang="de-DE" dirty="0" err="1" smtClean="0"/>
              <a:t>could</a:t>
            </a:r>
            <a:r>
              <a:rPr lang="de-DE" dirty="0" smtClean="0"/>
              <a:t> </a:t>
            </a:r>
            <a:r>
              <a:rPr lang="de-DE" dirty="0" err="1" smtClean="0"/>
              <a:t>offer</a:t>
            </a:r>
            <a:r>
              <a:rPr lang="de-DE" dirty="0" smtClean="0"/>
              <a:t> additional </a:t>
            </a:r>
            <a:r>
              <a:rPr lang="de-DE" dirty="0" err="1" smtClean="0"/>
              <a:t>individuals</a:t>
            </a:r>
            <a:r>
              <a:rPr lang="de-DE" dirty="0" smtClean="0"/>
              <a:t>, such </a:t>
            </a:r>
            <a:r>
              <a:rPr lang="de-DE" dirty="0" err="1" smtClean="0"/>
              <a:t>as</a:t>
            </a:r>
            <a:r>
              <a:rPr lang="de-DE" dirty="0" smtClean="0"/>
              <a:t> </a:t>
            </a:r>
            <a:r>
              <a:rPr lang="de-DE" dirty="0" err="1" smtClean="0"/>
              <a:t>experienced</a:t>
            </a:r>
            <a:r>
              <a:rPr lang="de-DE" dirty="0" smtClean="0"/>
              <a:t> professional </a:t>
            </a:r>
            <a:r>
              <a:rPr lang="de-DE" dirty="0" err="1" smtClean="0"/>
              <a:t>judges</a:t>
            </a:r>
            <a:r>
              <a:rPr lang="de-DE" dirty="0" smtClean="0"/>
              <a:t> </a:t>
            </a:r>
            <a:r>
              <a:rPr lang="de-DE" dirty="0" err="1" smtClean="0"/>
              <a:t>honorary</a:t>
            </a:r>
            <a:r>
              <a:rPr lang="de-DE" dirty="0" smtClean="0"/>
              <a:t> </a:t>
            </a:r>
            <a:r>
              <a:rPr lang="de-DE" dirty="0" err="1" smtClean="0"/>
              <a:t>memberships</a:t>
            </a:r>
            <a:r>
              <a:rPr lang="de-DE" dirty="0" smtClean="0"/>
              <a:t>   </a:t>
            </a:r>
          </a:p>
          <a:p>
            <a:pPr marL="285750" indent="-285750">
              <a:buFont typeface="Arial" panose="020B0604020202020204" pitchFamily="34" charset="0"/>
              <a:buChar char="•"/>
            </a:pPr>
            <a:r>
              <a:rPr lang="de-DE" dirty="0" smtClean="0"/>
              <a:t>ARIAS Europe, </a:t>
            </a:r>
            <a:r>
              <a:rPr lang="de-DE" dirty="0" err="1" smtClean="0"/>
              <a:t>through</a:t>
            </a:r>
            <a:r>
              <a:rPr lang="de-DE" dirty="0" smtClean="0"/>
              <a:t> </a:t>
            </a:r>
            <a:r>
              <a:rPr lang="de-DE" dirty="0" err="1" smtClean="0"/>
              <a:t>its</a:t>
            </a:r>
            <a:r>
              <a:rPr lang="de-DE" dirty="0" smtClean="0"/>
              <a:t> </a:t>
            </a:r>
            <a:r>
              <a:rPr lang="de-DE" dirty="0" err="1" smtClean="0"/>
              <a:t>members</a:t>
            </a:r>
            <a:r>
              <a:rPr lang="de-DE" dirty="0" smtClean="0"/>
              <a:t>, </a:t>
            </a:r>
            <a:r>
              <a:rPr lang="de-DE" dirty="0" err="1" smtClean="0"/>
              <a:t>has</a:t>
            </a:r>
            <a:r>
              <a:rPr lang="de-DE" dirty="0" smtClean="0"/>
              <a:t> </a:t>
            </a:r>
            <a:r>
              <a:rPr lang="de-DE" dirty="0" err="1" smtClean="0"/>
              <a:t>access</a:t>
            </a:r>
            <a:r>
              <a:rPr lang="de-DE" dirty="0" smtClean="0"/>
              <a:t> </a:t>
            </a:r>
            <a:r>
              <a:rPr lang="de-DE" dirty="0" err="1" smtClean="0"/>
              <a:t>to</a:t>
            </a:r>
            <a:r>
              <a:rPr lang="de-DE" dirty="0" smtClean="0"/>
              <a:t> a </a:t>
            </a:r>
            <a:r>
              <a:rPr lang="de-DE" dirty="0" err="1" smtClean="0"/>
              <a:t>wide</a:t>
            </a:r>
            <a:r>
              <a:rPr lang="de-DE" dirty="0" smtClean="0"/>
              <a:t> </a:t>
            </a:r>
            <a:r>
              <a:rPr lang="de-DE" dirty="0" err="1" smtClean="0"/>
              <a:t>range</a:t>
            </a:r>
            <a:r>
              <a:rPr lang="de-DE" dirty="0" smtClean="0"/>
              <a:t> </a:t>
            </a:r>
            <a:r>
              <a:rPr lang="de-DE" dirty="0" err="1" smtClean="0"/>
              <a:t>of</a:t>
            </a:r>
            <a:r>
              <a:rPr lang="de-DE" dirty="0" smtClean="0"/>
              <a:t> </a:t>
            </a:r>
            <a:r>
              <a:rPr lang="de-DE" dirty="0" err="1" smtClean="0"/>
              <a:t>arbitrators</a:t>
            </a:r>
            <a:r>
              <a:rPr lang="de-DE" dirty="0" smtClean="0"/>
              <a:t> </a:t>
            </a:r>
            <a:r>
              <a:rPr lang="de-DE" dirty="0" err="1" smtClean="0"/>
              <a:t>specializing</a:t>
            </a:r>
            <a:r>
              <a:rPr lang="de-DE" dirty="0" smtClean="0"/>
              <a:t> in </a:t>
            </a:r>
            <a:r>
              <a:rPr lang="de-DE" dirty="0" err="1" smtClean="0"/>
              <a:t>insurance</a:t>
            </a:r>
            <a:r>
              <a:rPr lang="de-DE" dirty="0" smtClean="0"/>
              <a:t> </a:t>
            </a:r>
            <a:r>
              <a:rPr lang="de-DE" dirty="0" err="1" smtClean="0"/>
              <a:t>and</a:t>
            </a:r>
            <a:r>
              <a:rPr lang="de-DE" dirty="0" smtClean="0"/>
              <a:t> </a:t>
            </a:r>
            <a:r>
              <a:rPr lang="de-DE" dirty="0" err="1" smtClean="0"/>
              <a:t>reinsurance</a:t>
            </a:r>
            <a:r>
              <a:rPr lang="de-DE" dirty="0" smtClean="0"/>
              <a:t> </a:t>
            </a:r>
            <a:r>
              <a:rPr lang="de-DE" dirty="0" err="1" smtClean="0"/>
              <a:t>matters</a:t>
            </a:r>
            <a:r>
              <a:rPr lang="de-DE" dirty="0" smtClean="0"/>
              <a:t> in Europe</a:t>
            </a:r>
          </a:p>
          <a:p>
            <a:pPr marL="285750" indent="-285750">
              <a:buFont typeface="Arial" panose="020B0604020202020204" pitchFamily="34" charset="0"/>
              <a:buChar char="•"/>
            </a:pPr>
            <a:r>
              <a:rPr lang="de-DE" dirty="0" smtClean="0"/>
              <a:t>ARIAS Europe, </a:t>
            </a:r>
            <a:r>
              <a:rPr lang="de-DE" dirty="0" err="1" smtClean="0"/>
              <a:t>being</a:t>
            </a:r>
            <a:r>
              <a:rPr lang="de-DE" dirty="0" smtClean="0"/>
              <a:t> </a:t>
            </a:r>
            <a:r>
              <a:rPr lang="de-DE" dirty="0" err="1" smtClean="0"/>
              <a:t>imbedded</a:t>
            </a:r>
            <a:r>
              <a:rPr lang="de-DE" dirty="0" smtClean="0"/>
              <a:t> in AIDA, </a:t>
            </a:r>
            <a:r>
              <a:rPr lang="de-DE" dirty="0" err="1" smtClean="0"/>
              <a:t>has</a:t>
            </a:r>
            <a:r>
              <a:rPr lang="de-DE" dirty="0" smtClean="0"/>
              <a:t> </a:t>
            </a:r>
            <a:r>
              <a:rPr lang="de-DE" dirty="0" err="1" smtClean="0"/>
              <a:t>access</a:t>
            </a:r>
            <a:r>
              <a:rPr lang="de-DE" dirty="0" smtClean="0"/>
              <a:t> </a:t>
            </a:r>
            <a:r>
              <a:rPr lang="de-DE" dirty="0" err="1" smtClean="0"/>
              <a:t>to</a:t>
            </a:r>
            <a:r>
              <a:rPr lang="de-DE" dirty="0" smtClean="0"/>
              <a:t> </a:t>
            </a:r>
            <a:r>
              <a:rPr lang="de-DE" dirty="0" err="1" smtClean="0"/>
              <a:t>renowned</a:t>
            </a:r>
            <a:r>
              <a:rPr lang="de-DE" dirty="0" smtClean="0"/>
              <a:t> </a:t>
            </a:r>
            <a:r>
              <a:rPr lang="de-DE" dirty="0" err="1" smtClean="0"/>
              <a:t>and</a:t>
            </a:r>
            <a:r>
              <a:rPr lang="de-DE" dirty="0" smtClean="0"/>
              <a:t> </a:t>
            </a:r>
            <a:r>
              <a:rPr lang="de-DE" dirty="0" err="1" smtClean="0"/>
              <a:t>accepted</a:t>
            </a:r>
            <a:r>
              <a:rPr lang="de-DE" dirty="0" smtClean="0"/>
              <a:t> legal </a:t>
            </a:r>
            <a:r>
              <a:rPr lang="de-DE" dirty="0" err="1" smtClean="0"/>
              <a:t>capacities</a:t>
            </a:r>
            <a:r>
              <a:rPr lang="de-DE" dirty="0" smtClean="0"/>
              <a:t> in </a:t>
            </a:r>
            <a:r>
              <a:rPr lang="de-DE" dirty="0" err="1" smtClean="0"/>
              <a:t>many</a:t>
            </a:r>
            <a:r>
              <a:rPr lang="de-DE" dirty="0" smtClean="0"/>
              <a:t> European </a:t>
            </a:r>
            <a:r>
              <a:rPr lang="de-DE" dirty="0" err="1" smtClean="0"/>
              <a:t>jurisdictions</a:t>
            </a:r>
            <a:endParaRPr lang="de-DE" dirty="0" smtClean="0"/>
          </a:p>
          <a:p>
            <a:pPr marL="285750" indent="-285750">
              <a:buFont typeface="Arial" panose="020B0604020202020204" pitchFamily="34" charset="0"/>
              <a:buChar char="•"/>
            </a:pPr>
            <a:r>
              <a:rPr lang="de-DE" dirty="0" smtClean="0"/>
              <a:t>ARIAS </a:t>
            </a:r>
            <a:r>
              <a:rPr lang="de-DE" dirty="0" err="1" smtClean="0"/>
              <a:t>Europe‘s</a:t>
            </a:r>
            <a:r>
              <a:rPr lang="de-DE" dirty="0" smtClean="0"/>
              <a:t> </a:t>
            </a:r>
            <a:r>
              <a:rPr lang="de-DE" dirty="0" err="1" smtClean="0"/>
              <a:t>members</a:t>
            </a:r>
            <a:r>
              <a:rPr lang="de-DE" dirty="0" smtClean="0"/>
              <a:t> </a:t>
            </a:r>
            <a:r>
              <a:rPr lang="de-DE" dirty="0" err="1" smtClean="0"/>
              <a:t>could</a:t>
            </a:r>
            <a:r>
              <a:rPr lang="de-DE" dirty="0" smtClean="0"/>
              <a:t> </a:t>
            </a:r>
            <a:r>
              <a:rPr lang="de-DE" dirty="0" err="1" smtClean="0"/>
              <a:t>make</a:t>
            </a:r>
            <a:r>
              <a:rPr lang="de-DE" dirty="0" smtClean="0"/>
              <a:t> </a:t>
            </a:r>
            <a:r>
              <a:rPr lang="de-DE" dirty="0" err="1" smtClean="0"/>
              <a:t>available</a:t>
            </a:r>
            <a:r>
              <a:rPr lang="de-DE" dirty="0" smtClean="0"/>
              <a:t> </a:t>
            </a:r>
            <a:r>
              <a:rPr lang="de-DE" dirty="0" err="1" smtClean="0"/>
              <a:t>access</a:t>
            </a:r>
            <a:r>
              <a:rPr lang="de-DE" dirty="0" smtClean="0"/>
              <a:t> </a:t>
            </a:r>
            <a:r>
              <a:rPr lang="de-DE" dirty="0" err="1" smtClean="0"/>
              <a:t>to</a:t>
            </a:r>
            <a:r>
              <a:rPr lang="de-DE" dirty="0" smtClean="0"/>
              <a:t> an ARIAS </a:t>
            </a:r>
            <a:r>
              <a:rPr lang="de-DE" dirty="0"/>
              <a:t>Court </a:t>
            </a:r>
            <a:br>
              <a:rPr lang="de-DE" dirty="0"/>
            </a:br>
            <a:r>
              <a:rPr lang="de-DE" dirty="0" err="1" smtClean="0"/>
              <a:t>of</a:t>
            </a:r>
            <a:r>
              <a:rPr lang="de-DE" dirty="0" smtClean="0"/>
              <a:t> </a:t>
            </a:r>
            <a:r>
              <a:rPr lang="de-DE" dirty="0" err="1"/>
              <a:t>Arbitrary</a:t>
            </a:r>
            <a:r>
              <a:rPr lang="de-DE" dirty="0"/>
              <a:t> </a:t>
            </a:r>
            <a:r>
              <a:rPr lang="de-DE" dirty="0" smtClean="0"/>
              <a:t>Appeal </a:t>
            </a:r>
            <a:r>
              <a:rPr lang="de-DE" dirty="0"/>
              <a:t>„</a:t>
            </a:r>
            <a:r>
              <a:rPr lang="de-DE" dirty="0" err="1"/>
              <a:t>manned</a:t>
            </a:r>
            <a:r>
              <a:rPr lang="de-DE" dirty="0"/>
              <a:t>“ </a:t>
            </a:r>
            <a:r>
              <a:rPr lang="de-DE" dirty="0" err="1"/>
              <a:t>by</a:t>
            </a:r>
            <a:r>
              <a:rPr lang="de-DE" dirty="0"/>
              <a:t> ARIAS </a:t>
            </a:r>
            <a:r>
              <a:rPr lang="de-DE" dirty="0" err="1"/>
              <a:t>Europe‘s</a:t>
            </a:r>
            <a:r>
              <a:rPr lang="de-DE" dirty="0"/>
              <a:t> </a:t>
            </a:r>
            <a:r>
              <a:rPr lang="de-DE" dirty="0" err="1"/>
              <a:t>members</a:t>
            </a:r>
            <a:r>
              <a:rPr lang="de-DE" dirty="0"/>
              <a:t> </a:t>
            </a:r>
            <a:r>
              <a:rPr lang="de-DE" dirty="0" err="1"/>
              <a:t>and</a:t>
            </a:r>
            <a:r>
              <a:rPr lang="de-DE" dirty="0"/>
              <a:t> </a:t>
            </a:r>
            <a:r>
              <a:rPr lang="de-DE" dirty="0" err="1"/>
              <a:t>chaired</a:t>
            </a:r>
            <a:r>
              <a:rPr lang="de-DE" dirty="0"/>
              <a:t> </a:t>
            </a:r>
            <a:r>
              <a:rPr lang="de-DE" dirty="0" err="1"/>
              <a:t>by</a:t>
            </a:r>
            <a:r>
              <a:rPr lang="de-DE" dirty="0"/>
              <a:t> professional </a:t>
            </a:r>
            <a:r>
              <a:rPr lang="de-DE" dirty="0" err="1"/>
              <a:t>judges</a:t>
            </a:r>
            <a:r>
              <a:rPr lang="de-DE" dirty="0"/>
              <a:t> </a:t>
            </a:r>
            <a:endParaRPr lang="de-DE" dirty="0" smtClean="0"/>
          </a:p>
          <a:p>
            <a:pPr marL="285750" indent="-285750">
              <a:buFont typeface="Wingdings" panose="05000000000000000000" pitchFamily="2" charset="2"/>
              <a:buChar char="Ø"/>
            </a:pPr>
            <a:r>
              <a:rPr lang="de-DE" dirty="0" smtClean="0"/>
              <a:t>Who </a:t>
            </a:r>
            <a:r>
              <a:rPr lang="de-DE" dirty="0" err="1" smtClean="0"/>
              <a:t>would</a:t>
            </a:r>
            <a:r>
              <a:rPr lang="de-DE" dirty="0" smtClean="0"/>
              <a:t> </a:t>
            </a:r>
            <a:r>
              <a:rPr lang="de-DE" dirty="0" err="1" smtClean="0"/>
              <a:t>be</a:t>
            </a:r>
            <a:r>
              <a:rPr lang="de-DE" dirty="0" smtClean="0"/>
              <a:t> </a:t>
            </a:r>
            <a:r>
              <a:rPr lang="de-DE" dirty="0" err="1" smtClean="0"/>
              <a:t>better</a:t>
            </a:r>
            <a:r>
              <a:rPr lang="de-DE" dirty="0" smtClean="0"/>
              <a:t> </a:t>
            </a:r>
            <a:r>
              <a:rPr lang="de-DE" dirty="0" err="1" smtClean="0"/>
              <a:t>placed</a:t>
            </a:r>
            <a:r>
              <a:rPr lang="de-DE" dirty="0" smtClean="0"/>
              <a:t> </a:t>
            </a:r>
            <a:r>
              <a:rPr lang="de-DE" dirty="0" err="1" smtClean="0"/>
              <a:t>to</a:t>
            </a:r>
            <a:r>
              <a:rPr lang="de-DE" dirty="0" smtClean="0"/>
              <a:t> </a:t>
            </a:r>
            <a:r>
              <a:rPr lang="de-DE" dirty="0" err="1" smtClean="0"/>
              <a:t>offer</a:t>
            </a:r>
            <a:r>
              <a:rPr lang="de-DE" dirty="0" smtClean="0"/>
              <a:t> such an </a:t>
            </a:r>
            <a:r>
              <a:rPr lang="de-DE" dirty="0" err="1" smtClean="0"/>
              <a:t>appeal</a:t>
            </a:r>
            <a:r>
              <a:rPr lang="de-DE" dirty="0" smtClean="0"/>
              <a:t>-service </a:t>
            </a:r>
            <a:r>
              <a:rPr lang="de-DE" dirty="0" err="1" smtClean="0"/>
              <a:t>to</a:t>
            </a:r>
            <a:r>
              <a:rPr lang="de-DE" dirty="0" smtClean="0"/>
              <a:t> </a:t>
            </a:r>
            <a:r>
              <a:rPr lang="de-DE" dirty="0" err="1" smtClean="0"/>
              <a:t>our</a:t>
            </a:r>
            <a:r>
              <a:rPr lang="de-DE" dirty="0" smtClean="0"/>
              <a:t> Clients </a:t>
            </a:r>
            <a:r>
              <a:rPr lang="de-DE" dirty="0" err="1" smtClean="0"/>
              <a:t>applying</a:t>
            </a:r>
            <a:r>
              <a:rPr lang="de-DE" dirty="0" smtClean="0"/>
              <a:t> </a:t>
            </a:r>
            <a:r>
              <a:rPr lang="de-DE" dirty="0" err="1" smtClean="0"/>
              <a:t>our</a:t>
            </a:r>
            <a:r>
              <a:rPr lang="de-DE" dirty="0" smtClean="0"/>
              <a:t> (national) </a:t>
            </a:r>
            <a:r>
              <a:rPr lang="de-DE" dirty="0" err="1" smtClean="0"/>
              <a:t>Clauses</a:t>
            </a:r>
            <a:r>
              <a:rPr lang="de-DE" dirty="0" smtClean="0"/>
              <a:t> </a:t>
            </a:r>
            <a:r>
              <a:rPr lang="de-DE" dirty="0" err="1" smtClean="0"/>
              <a:t>or</a:t>
            </a:r>
            <a:r>
              <a:rPr lang="de-DE" dirty="0" smtClean="0"/>
              <a:t> Rules?</a:t>
            </a:r>
            <a:endParaRPr lang="de-DE" sz="800" dirty="0" smtClean="0"/>
          </a:p>
        </p:txBody>
      </p:sp>
      <p:sp>
        <p:nvSpPr>
          <p:cNvPr id="5" name="Titel 3"/>
          <p:cNvSpPr>
            <a:spLocks noGrp="1"/>
          </p:cNvSpPr>
          <p:nvPr>
            <p:ph type="title"/>
          </p:nvPr>
        </p:nvSpPr>
        <p:spPr>
          <a:xfrm>
            <a:off x="495255" y="163827"/>
            <a:ext cx="8424862" cy="369332"/>
          </a:xfrm>
        </p:spPr>
        <p:txBody>
          <a:bodyPr/>
          <a:lstStyle/>
          <a:p>
            <a:r>
              <a:rPr lang="de-DE" dirty="0"/>
              <a:t>„</a:t>
            </a:r>
            <a:r>
              <a:rPr lang="en-US" dirty="0"/>
              <a:t>Appeals in Arbitration? The National Approaches”</a:t>
            </a:r>
            <a:endParaRPr lang="de-DE" dirty="0"/>
          </a:p>
        </p:txBody>
      </p:sp>
      <p:sp>
        <p:nvSpPr>
          <p:cNvPr id="9" name="Textplatzhalter 4"/>
          <p:cNvSpPr>
            <a:spLocks noGrp="1"/>
          </p:cNvSpPr>
          <p:nvPr>
            <p:ph type="body" idx="13"/>
          </p:nvPr>
        </p:nvSpPr>
        <p:spPr>
          <a:xfrm>
            <a:off x="467959" y="505863"/>
            <a:ext cx="8424000" cy="307777"/>
          </a:xfrm>
        </p:spPr>
        <p:txBody>
          <a:bodyPr/>
          <a:lstStyle/>
          <a:p>
            <a:r>
              <a:rPr lang="de-DE" dirty="0" smtClean="0"/>
              <a:t>The German </a:t>
            </a:r>
            <a:r>
              <a:rPr lang="de-DE" dirty="0" err="1" smtClean="0"/>
              <a:t>Perspective</a:t>
            </a:r>
            <a:endParaRPr lang="de-DE" dirty="0"/>
          </a:p>
        </p:txBody>
      </p:sp>
    </p:spTree>
    <p:extLst>
      <p:ext uri="{BB962C8B-B14F-4D97-AF65-F5344CB8AC3E}">
        <p14:creationId xmlns:p14="http://schemas.microsoft.com/office/powerpoint/2010/main" val="3872277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p:cNvGraphicFramePr>
            <a:graphicFrameLocks noChangeAspect="1"/>
          </p:cNvGraphicFramePr>
          <p:nvPr>
            <p:custDataLst>
              <p:tags r:id="rId2"/>
            </p:custDataLst>
          </p:nvPr>
        </p:nvGraphicFramePr>
        <p:xfrm>
          <a:off x="1" y="0"/>
          <a:ext cx="146562" cy="158713"/>
        </p:xfrm>
        <a:graphic>
          <a:graphicData uri="http://schemas.openxmlformats.org/presentationml/2006/ole">
            <mc:AlternateContent xmlns:mc="http://schemas.openxmlformats.org/markup-compatibility/2006">
              <mc:Choice xmlns:v="urn:schemas-microsoft-com:vml" Requires="v">
                <p:oleObj spid="_x0000_s95296" name="think-cell Slide" r:id="rId6" imgW="360" imgH="360" progId="">
                  <p:embed/>
                </p:oleObj>
              </mc:Choice>
              <mc:Fallback>
                <p:oleObj name="think-cell Slide" r:id="rId6" imgW="360" imgH="360" progId="">
                  <p:embed/>
                  <p:pic>
                    <p:nvPicPr>
                      <p:cNvPr id="0" name="Picture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 y="0"/>
                        <a:ext cx="146562" cy="1587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itle 13"/>
          <p:cNvSpPr>
            <a:spLocks noGrp="1"/>
          </p:cNvSpPr>
          <p:nvPr>
            <p:ph type="title"/>
            <p:custDataLst>
              <p:tags r:id="rId3"/>
            </p:custDataLst>
          </p:nvPr>
        </p:nvSpPr>
        <p:spPr/>
        <p:txBody>
          <a:bodyPr/>
          <a:lstStyle/>
          <a:p>
            <a:pPr fontAlgn="auto">
              <a:spcBef>
                <a:spcPts val="0"/>
              </a:spcBef>
              <a:spcAft>
                <a:spcPts val="0"/>
              </a:spcAft>
              <a:defRPr/>
            </a:pPr>
            <a:r>
              <a:rPr lang="en-US" sz="2000" dirty="0" smtClean="0"/>
              <a:t>Thank You for Your Patience</a:t>
            </a:r>
            <a:endParaRPr lang="en-US" sz="2000" dirty="0" smtClean="0"/>
          </a:p>
        </p:txBody>
      </p:sp>
      <p:pic>
        <p:nvPicPr>
          <p:cNvPr id="62478" name="Picture 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28725" y="1664648"/>
            <a:ext cx="1524000" cy="2285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3686175" y="1641539"/>
            <a:ext cx="4472250" cy="3139321"/>
          </a:xfrm>
          <a:prstGeom prst="rect">
            <a:avLst/>
          </a:prstGeom>
          <a:noFill/>
        </p:spPr>
        <p:txBody>
          <a:bodyPr wrap="none" rtlCol="0">
            <a:spAutoFit/>
          </a:bodyPr>
          <a:lstStyle/>
          <a:p>
            <a:r>
              <a:rPr lang="de-DE" dirty="0" smtClean="0"/>
              <a:t>Dr. Andreas Schwepcke</a:t>
            </a:r>
            <a:br>
              <a:rPr lang="de-DE" dirty="0" smtClean="0"/>
            </a:br>
            <a:endParaRPr lang="de-DE" dirty="0" smtClean="0"/>
          </a:p>
          <a:p>
            <a:r>
              <a:rPr lang="de-DE" dirty="0" smtClean="0"/>
              <a:t>ARIAS Germany, Starnberg </a:t>
            </a:r>
            <a:r>
              <a:rPr lang="de-DE" dirty="0" err="1" smtClean="0"/>
              <a:t>Branch</a:t>
            </a:r>
            <a:r>
              <a:rPr lang="de-DE" dirty="0" smtClean="0"/>
              <a:t> Office</a:t>
            </a:r>
          </a:p>
          <a:p>
            <a:r>
              <a:rPr lang="de-DE" dirty="0" smtClean="0"/>
              <a:t>+49 8151 971 3336</a:t>
            </a:r>
          </a:p>
          <a:p>
            <a:r>
              <a:rPr lang="de-DE" dirty="0" smtClean="0"/>
              <a:t>andreas.schwepcke@arias-de.org</a:t>
            </a:r>
            <a:br>
              <a:rPr lang="de-DE" dirty="0" smtClean="0"/>
            </a:br>
            <a:r>
              <a:rPr lang="de-DE" dirty="0" smtClean="0"/>
              <a:t/>
            </a:r>
            <a:br>
              <a:rPr lang="de-DE" dirty="0" smtClean="0"/>
            </a:br>
            <a:r>
              <a:rPr lang="de-DE" dirty="0" smtClean="0"/>
              <a:t>ars FinanzRecht PartG </a:t>
            </a:r>
            <a:r>
              <a:rPr lang="de-DE" dirty="0" err="1" smtClean="0"/>
              <a:t>mbB</a:t>
            </a:r>
            <a:endParaRPr lang="de-DE" dirty="0" smtClean="0"/>
          </a:p>
          <a:p>
            <a:r>
              <a:rPr lang="de-DE" dirty="0" smtClean="0"/>
              <a:t>+49 8151 650 45 645</a:t>
            </a:r>
          </a:p>
          <a:p>
            <a:r>
              <a:rPr lang="de-DE" dirty="0" smtClean="0"/>
              <a:t>andreas.schwepcke@ars-finanzrecht.de</a:t>
            </a:r>
          </a:p>
          <a:p>
            <a:endParaRPr lang="de-DE" dirty="0"/>
          </a:p>
          <a:p>
            <a:r>
              <a:rPr lang="de-DE" dirty="0" smtClean="0"/>
              <a:t>Max-Emanuel-Str. 5, 82319 Starnberg</a:t>
            </a:r>
            <a:endParaRPr lang="de-DE" dirty="0"/>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yN4PddjSGkOdlAX.DZ1WjA"/>
</p:tagLst>
</file>

<file path=ppt/theme/theme1.xml><?xml version="1.0" encoding="utf-8"?>
<a:theme xmlns:a="http://schemas.openxmlformats.org/drawingml/2006/main" name="1_Blank">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9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709</Words>
  <Application>Microsoft Office PowerPoint</Application>
  <PresentationFormat>Bildschirmpräsentation (4:3)</PresentationFormat>
  <Paragraphs>97</Paragraphs>
  <Slides>10</Slides>
  <Notes>2</Notes>
  <HiddenSlides>0</HiddenSlides>
  <MMClips>0</MMClips>
  <ScaleCrop>false</ScaleCrop>
  <HeadingPairs>
    <vt:vector size="6" baseType="variant">
      <vt:variant>
        <vt:lpstr>Design</vt:lpstr>
      </vt:variant>
      <vt:variant>
        <vt:i4>1</vt:i4>
      </vt:variant>
      <vt:variant>
        <vt:lpstr>Eingebettete OLE-Server</vt:lpstr>
      </vt:variant>
      <vt:variant>
        <vt:i4>1</vt:i4>
      </vt:variant>
      <vt:variant>
        <vt:lpstr>Folientitel</vt:lpstr>
      </vt:variant>
      <vt:variant>
        <vt:i4>10</vt:i4>
      </vt:variant>
    </vt:vector>
  </HeadingPairs>
  <TitlesOfParts>
    <vt:vector size="12" baseType="lpstr">
      <vt:lpstr>1_Blank</vt:lpstr>
      <vt:lpstr>think-cell Slide</vt:lpstr>
      <vt:lpstr>ARIAS Working Session „Appeals in Arbitration? The National Approaches”</vt:lpstr>
      <vt:lpstr>„Appeals in Arbitration? The National Approaches”</vt:lpstr>
      <vt:lpstr>„Appeals in Arbitration? The National Approaches”</vt:lpstr>
      <vt:lpstr>„Appeals in Arbitration? The National Approaches”</vt:lpstr>
      <vt:lpstr>„Appeals in Arbitration? The National Approaches”</vt:lpstr>
      <vt:lpstr>„Appeals in Arbitration? The National Approaches”</vt:lpstr>
      <vt:lpstr>„Appeals in Arbitration? The National Approaches”</vt:lpstr>
      <vt:lpstr>„Appeals in Arbitration? The National Approaches”</vt:lpstr>
      <vt:lpstr>Thank You for Your Patience</vt:lpstr>
      <vt:lpstr>Disclaimer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Onlinevertrieb von Lebens-/Renten und CI-Versicherungen</dc:title>
  <dc:creator>Klaus Wieland</dc:creator>
  <cp:lastModifiedBy>Andreas Schwepcke</cp:lastModifiedBy>
  <cp:revision>348</cp:revision>
  <cp:lastPrinted>2012-01-11T13:54:33Z</cp:lastPrinted>
  <dcterms:created xsi:type="dcterms:W3CDTF">2011-11-28T10:39:18Z</dcterms:created>
  <dcterms:modified xsi:type="dcterms:W3CDTF">2016-10-31T19:57:33Z</dcterms:modified>
</cp:coreProperties>
</file>